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8"/>
  </p:notesMasterIdLst>
  <p:handoutMasterIdLst>
    <p:handoutMasterId r:id="rId29"/>
  </p:handoutMasterIdLst>
  <p:sldIdLst>
    <p:sldId id="256" r:id="rId5"/>
    <p:sldId id="272" r:id="rId6"/>
    <p:sldId id="258" r:id="rId7"/>
    <p:sldId id="286" r:id="rId8"/>
    <p:sldId id="265" r:id="rId9"/>
    <p:sldId id="287" r:id="rId10"/>
    <p:sldId id="273" r:id="rId11"/>
    <p:sldId id="288" r:id="rId12"/>
    <p:sldId id="280" r:id="rId13"/>
    <p:sldId id="282" r:id="rId14"/>
    <p:sldId id="283" r:id="rId15"/>
    <p:sldId id="284" r:id="rId16"/>
    <p:sldId id="285" r:id="rId17"/>
    <p:sldId id="289" r:id="rId18"/>
    <p:sldId id="292" r:id="rId19"/>
    <p:sldId id="290" r:id="rId20"/>
    <p:sldId id="291" r:id="rId21"/>
    <p:sldId id="276" r:id="rId22"/>
    <p:sldId id="277" r:id="rId23"/>
    <p:sldId id="274" r:id="rId24"/>
    <p:sldId id="275" r:id="rId25"/>
    <p:sldId id="266" r:id="rId26"/>
    <p:sldId id="2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A7CE9-1919-42B1-96BC-30D654F40B94}" v="9" dt="2023-02-08T02:59:56.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90"/>
    <p:restoredTop sz="90694" autoAdjust="0"/>
  </p:normalViewPr>
  <p:slideViewPr>
    <p:cSldViewPr snapToGrid="0">
      <p:cViewPr varScale="1">
        <p:scale>
          <a:sx n="76" d="100"/>
          <a:sy n="76" d="100"/>
        </p:scale>
        <p:origin x="216" y="9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9CF54-8B4F-4FEF-9A27-565CC5AE13A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2324F0E-4F60-4F2D-93E3-3D7DC4B06A14}">
      <dgm:prSet/>
      <dgm:spPr/>
      <dgm:t>
        <a:bodyPr/>
        <a:lstStyle/>
        <a:p>
          <a:r>
            <a:rPr lang="en-US"/>
            <a:t>Do interest rate hikes cause recessions? </a:t>
          </a:r>
        </a:p>
      </dgm:t>
    </dgm:pt>
    <dgm:pt modelId="{62CF674B-8C6E-43F0-840C-360CEB88647E}" type="parTrans" cxnId="{019275B1-7D4F-474F-822E-BA2E1DE3503A}">
      <dgm:prSet/>
      <dgm:spPr/>
      <dgm:t>
        <a:bodyPr/>
        <a:lstStyle/>
        <a:p>
          <a:endParaRPr lang="en-US"/>
        </a:p>
      </dgm:t>
    </dgm:pt>
    <dgm:pt modelId="{4E6A5B5B-E743-4627-8744-4E663D5952F2}" type="sibTrans" cxnId="{019275B1-7D4F-474F-822E-BA2E1DE3503A}">
      <dgm:prSet/>
      <dgm:spPr/>
      <dgm:t>
        <a:bodyPr/>
        <a:lstStyle/>
        <a:p>
          <a:endParaRPr lang="en-US"/>
        </a:p>
      </dgm:t>
    </dgm:pt>
    <dgm:pt modelId="{28625DCE-6554-4587-829D-872E75472F3D}">
      <dgm:prSet/>
      <dgm:spPr/>
      <dgm:t>
        <a:bodyPr/>
        <a:lstStyle/>
        <a:p>
          <a:r>
            <a:rPr lang="en-US"/>
            <a:t>Does the federal interest rate impact inflation?</a:t>
          </a:r>
        </a:p>
      </dgm:t>
    </dgm:pt>
    <dgm:pt modelId="{C05A1372-867F-45E2-BFF5-1E5B43F068BF}" type="parTrans" cxnId="{F52E012A-4B0A-4CB9-A9BD-DCE3D6CBDD2E}">
      <dgm:prSet/>
      <dgm:spPr/>
      <dgm:t>
        <a:bodyPr/>
        <a:lstStyle/>
        <a:p>
          <a:endParaRPr lang="en-US"/>
        </a:p>
      </dgm:t>
    </dgm:pt>
    <dgm:pt modelId="{AA908ED1-84D5-406E-AB0C-94A4EA8BB871}" type="sibTrans" cxnId="{F52E012A-4B0A-4CB9-A9BD-DCE3D6CBDD2E}">
      <dgm:prSet/>
      <dgm:spPr/>
      <dgm:t>
        <a:bodyPr/>
        <a:lstStyle/>
        <a:p>
          <a:endParaRPr lang="en-US"/>
        </a:p>
      </dgm:t>
    </dgm:pt>
    <dgm:pt modelId="{A7A4CFB6-50C9-443D-A829-6690B5B5B1AC}">
      <dgm:prSet/>
      <dgm:spPr/>
      <dgm:t>
        <a:bodyPr/>
        <a:lstStyle/>
        <a:p>
          <a:r>
            <a:rPr lang="en-US"/>
            <a:t>What effect does increase/decrease of interest rates have on unemployment rate? </a:t>
          </a:r>
        </a:p>
      </dgm:t>
    </dgm:pt>
    <dgm:pt modelId="{C7FC3AE7-4D4C-4E7F-8834-D496C5720DDB}" type="parTrans" cxnId="{097D7CF7-F6B8-47F9-AF07-2A451EDCB368}">
      <dgm:prSet/>
      <dgm:spPr/>
      <dgm:t>
        <a:bodyPr/>
        <a:lstStyle/>
        <a:p>
          <a:endParaRPr lang="en-US"/>
        </a:p>
      </dgm:t>
    </dgm:pt>
    <dgm:pt modelId="{9F809DAC-5B34-454E-BDE1-EC803037180C}" type="sibTrans" cxnId="{097D7CF7-F6B8-47F9-AF07-2A451EDCB368}">
      <dgm:prSet/>
      <dgm:spPr/>
      <dgm:t>
        <a:bodyPr/>
        <a:lstStyle/>
        <a:p>
          <a:endParaRPr lang="en-US"/>
        </a:p>
      </dgm:t>
    </dgm:pt>
    <dgm:pt modelId="{EA94293C-1E1A-4AFD-9500-A64F29766C6E}">
      <dgm:prSet/>
      <dgm:spPr/>
      <dgm:t>
        <a:bodyPr/>
        <a:lstStyle/>
        <a:p>
          <a:r>
            <a:rPr lang="en-US"/>
            <a:t>Based on the current trajectory, is another recession coming? If so, when? </a:t>
          </a:r>
        </a:p>
      </dgm:t>
    </dgm:pt>
    <dgm:pt modelId="{AFFF72BE-5247-4D82-80A2-5B347C580870}" type="parTrans" cxnId="{BE1BFEDB-96B4-494F-B6D6-663FF1BB931A}">
      <dgm:prSet/>
      <dgm:spPr/>
      <dgm:t>
        <a:bodyPr/>
        <a:lstStyle/>
        <a:p>
          <a:endParaRPr lang="en-US"/>
        </a:p>
      </dgm:t>
    </dgm:pt>
    <dgm:pt modelId="{7FDBC70A-FFEE-4BCB-A35F-AF8679BC693D}" type="sibTrans" cxnId="{BE1BFEDB-96B4-494F-B6D6-663FF1BB931A}">
      <dgm:prSet/>
      <dgm:spPr/>
      <dgm:t>
        <a:bodyPr/>
        <a:lstStyle/>
        <a:p>
          <a:endParaRPr lang="en-US"/>
        </a:p>
      </dgm:t>
    </dgm:pt>
    <dgm:pt modelId="{FB3E0A9C-6767-4C56-901B-C27598512F62}">
      <dgm:prSet/>
      <dgm:spPr/>
      <dgm:t>
        <a:bodyPr/>
        <a:lstStyle/>
        <a:p>
          <a:r>
            <a:rPr lang="en-US"/>
            <a:t>Does an increase in interest rates in the United States affect the global economy? </a:t>
          </a:r>
        </a:p>
      </dgm:t>
    </dgm:pt>
    <dgm:pt modelId="{0E425346-D24D-4776-A761-BF577470228A}" type="parTrans" cxnId="{9D562EF9-A1BD-4A27-B72B-30DB4B1567A6}">
      <dgm:prSet/>
      <dgm:spPr/>
      <dgm:t>
        <a:bodyPr/>
        <a:lstStyle/>
        <a:p>
          <a:endParaRPr lang="en-US"/>
        </a:p>
      </dgm:t>
    </dgm:pt>
    <dgm:pt modelId="{4BC675F2-6299-4E0B-B889-9A38413B7FE7}" type="sibTrans" cxnId="{9D562EF9-A1BD-4A27-B72B-30DB4B1567A6}">
      <dgm:prSet/>
      <dgm:spPr/>
      <dgm:t>
        <a:bodyPr/>
        <a:lstStyle/>
        <a:p>
          <a:endParaRPr lang="en-US"/>
        </a:p>
      </dgm:t>
    </dgm:pt>
    <dgm:pt modelId="{795AC092-8FB8-CC40-B3B1-8F1E5F4C82F3}" type="pres">
      <dgm:prSet presAssocID="{ACD9CF54-8B4F-4FEF-9A27-565CC5AE13A1}" presName="vert0" presStyleCnt="0">
        <dgm:presLayoutVars>
          <dgm:dir/>
          <dgm:animOne val="branch"/>
          <dgm:animLvl val="lvl"/>
        </dgm:presLayoutVars>
      </dgm:prSet>
      <dgm:spPr/>
    </dgm:pt>
    <dgm:pt modelId="{5049FD0C-8849-494D-8745-C4F6E1ACA8E8}" type="pres">
      <dgm:prSet presAssocID="{32324F0E-4F60-4F2D-93E3-3D7DC4B06A14}" presName="thickLine" presStyleLbl="alignNode1" presStyleIdx="0" presStyleCnt="5"/>
      <dgm:spPr/>
    </dgm:pt>
    <dgm:pt modelId="{8819CB1A-29B6-534A-8A9C-F2E24570EAAD}" type="pres">
      <dgm:prSet presAssocID="{32324F0E-4F60-4F2D-93E3-3D7DC4B06A14}" presName="horz1" presStyleCnt="0"/>
      <dgm:spPr/>
    </dgm:pt>
    <dgm:pt modelId="{EAF0001D-5A60-9947-8A86-D201B950ACED}" type="pres">
      <dgm:prSet presAssocID="{32324F0E-4F60-4F2D-93E3-3D7DC4B06A14}" presName="tx1" presStyleLbl="revTx" presStyleIdx="0" presStyleCnt="5"/>
      <dgm:spPr/>
    </dgm:pt>
    <dgm:pt modelId="{30B627CC-6096-5348-A95D-B2D2FE665F5E}" type="pres">
      <dgm:prSet presAssocID="{32324F0E-4F60-4F2D-93E3-3D7DC4B06A14}" presName="vert1" presStyleCnt="0"/>
      <dgm:spPr/>
    </dgm:pt>
    <dgm:pt modelId="{4DEE6253-ED5C-C14B-B6B2-BC37D95A16CA}" type="pres">
      <dgm:prSet presAssocID="{28625DCE-6554-4587-829D-872E75472F3D}" presName="thickLine" presStyleLbl="alignNode1" presStyleIdx="1" presStyleCnt="5"/>
      <dgm:spPr/>
    </dgm:pt>
    <dgm:pt modelId="{501FF2DD-2DF6-8A40-9FB9-4EC720E58EB1}" type="pres">
      <dgm:prSet presAssocID="{28625DCE-6554-4587-829D-872E75472F3D}" presName="horz1" presStyleCnt="0"/>
      <dgm:spPr/>
    </dgm:pt>
    <dgm:pt modelId="{91AA23DC-1714-FA4F-B2CE-75E1B0BEC7B4}" type="pres">
      <dgm:prSet presAssocID="{28625DCE-6554-4587-829D-872E75472F3D}" presName="tx1" presStyleLbl="revTx" presStyleIdx="1" presStyleCnt="5"/>
      <dgm:spPr/>
    </dgm:pt>
    <dgm:pt modelId="{E9A65606-5859-B245-9D46-DC466C3568F1}" type="pres">
      <dgm:prSet presAssocID="{28625DCE-6554-4587-829D-872E75472F3D}" presName="vert1" presStyleCnt="0"/>
      <dgm:spPr/>
    </dgm:pt>
    <dgm:pt modelId="{BF17F90E-2CC8-D045-A494-AC2563B8BBCA}" type="pres">
      <dgm:prSet presAssocID="{A7A4CFB6-50C9-443D-A829-6690B5B5B1AC}" presName="thickLine" presStyleLbl="alignNode1" presStyleIdx="2" presStyleCnt="5"/>
      <dgm:spPr/>
    </dgm:pt>
    <dgm:pt modelId="{54020E02-71EE-2044-84B5-CB573203DAE0}" type="pres">
      <dgm:prSet presAssocID="{A7A4CFB6-50C9-443D-A829-6690B5B5B1AC}" presName="horz1" presStyleCnt="0"/>
      <dgm:spPr/>
    </dgm:pt>
    <dgm:pt modelId="{77732CEB-0175-F14D-A5AF-BF0969C20FA2}" type="pres">
      <dgm:prSet presAssocID="{A7A4CFB6-50C9-443D-A829-6690B5B5B1AC}" presName="tx1" presStyleLbl="revTx" presStyleIdx="2" presStyleCnt="5"/>
      <dgm:spPr/>
    </dgm:pt>
    <dgm:pt modelId="{9EC9C35A-1CDF-934C-96C1-2E126B479B3F}" type="pres">
      <dgm:prSet presAssocID="{A7A4CFB6-50C9-443D-A829-6690B5B5B1AC}" presName="vert1" presStyleCnt="0"/>
      <dgm:spPr/>
    </dgm:pt>
    <dgm:pt modelId="{C403E050-9DD2-D34E-969E-B7F9A4567FD1}" type="pres">
      <dgm:prSet presAssocID="{EA94293C-1E1A-4AFD-9500-A64F29766C6E}" presName="thickLine" presStyleLbl="alignNode1" presStyleIdx="3" presStyleCnt="5"/>
      <dgm:spPr/>
    </dgm:pt>
    <dgm:pt modelId="{51AC08F6-98E7-A442-AB7C-2578BCE2D480}" type="pres">
      <dgm:prSet presAssocID="{EA94293C-1E1A-4AFD-9500-A64F29766C6E}" presName="horz1" presStyleCnt="0"/>
      <dgm:spPr/>
    </dgm:pt>
    <dgm:pt modelId="{CEDED974-5569-1445-A77E-81A6DE2E0CE1}" type="pres">
      <dgm:prSet presAssocID="{EA94293C-1E1A-4AFD-9500-A64F29766C6E}" presName="tx1" presStyleLbl="revTx" presStyleIdx="3" presStyleCnt="5"/>
      <dgm:spPr/>
    </dgm:pt>
    <dgm:pt modelId="{61EB88D6-D127-7047-99C6-3812B94D180F}" type="pres">
      <dgm:prSet presAssocID="{EA94293C-1E1A-4AFD-9500-A64F29766C6E}" presName="vert1" presStyleCnt="0"/>
      <dgm:spPr/>
    </dgm:pt>
    <dgm:pt modelId="{05CA4154-3375-8843-BCDE-9DD87A3D856B}" type="pres">
      <dgm:prSet presAssocID="{FB3E0A9C-6767-4C56-901B-C27598512F62}" presName="thickLine" presStyleLbl="alignNode1" presStyleIdx="4" presStyleCnt="5"/>
      <dgm:spPr/>
    </dgm:pt>
    <dgm:pt modelId="{3F5D3508-1FF0-554A-B1F6-A29B0C33C2F3}" type="pres">
      <dgm:prSet presAssocID="{FB3E0A9C-6767-4C56-901B-C27598512F62}" presName="horz1" presStyleCnt="0"/>
      <dgm:spPr/>
    </dgm:pt>
    <dgm:pt modelId="{EA3069BC-7451-B84B-BF30-BCE428B49A71}" type="pres">
      <dgm:prSet presAssocID="{FB3E0A9C-6767-4C56-901B-C27598512F62}" presName="tx1" presStyleLbl="revTx" presStyleIdx="4" presStyleCnt="5"/>
      <dgm:spPr/>
    </dgm:pt>
    <dgm:pt modelId="{4E73D7A5-9377-824B-BC1D-9DA9945D8F7D}" type="pres">
      <dgm:prSet presAssocID="{FB3E0A9C-6767-4C56-901B-C27598512F62}" presName="vert1" presStyleCnt="0"/>
      <dgm:spPr/>
    </dgm:pt>
  </dgm:ptLst>
  <dgm:cxnLst>
    <dgm:cxn modelId="{441AF007-6C2A-0947-93F0-5424AB51A26C}" type="presOf" srcId="{ACD9CF54-8B4F-4FEF-9A27-565CC5AE13A1}" destId="{795AC092-8FB8-CC40-B3B1-8F1E5F4C82F3}" srcOrd="0" destOrd="0" presId="urn:microsoft.com/office/officeart/2008/layout/LinedList"/>
    <dgm:cxn modelId="{1B8A200A-9093-A348-A4AB-1434BA6C0ECF}" type="presOf" srcId="{28625DCE-6554-4587-829D-872E75472F3D}" destId="{91AA23DC-1714-FA4F-B2CE-75E1B0BEC7B4}" srcOrd="0" destOrd="0" presId="urn:microsoft.com/office/officeart/2008/layout/LinedList"/>
    <dgm:cxn modelId="{B295F21D-3BAE-E044-9C23-949D6FF8C9BE}" type="presOf" srcId="{FB3E0A9C-6767-4C56-901B-C27598512F62}" destId="{EA3069BC-7451-B84B-BF30-BCE428B49A71}" srcOrd="0" destOrd="0" presId="urn:microsoft.com/office/officeart/2008/layout/LinedList"/>
    <dgm:cxn modelId="{F52E012A-4B0A-4CB9-A9BD-DCE3D6CBDD2E}" srcId="{ACD9CF54-8B4F-4FEF-9A27-565CC5AE13A1}" destId="{28625DCE-6554-4587-829D-872E75472F3D}" srcOrd="1" destOrd="0" parTransId="{C05A1372-867F-45E2-BFF5-1E5B43F068BF}" sibTransId="{AA908ED1-84D5-406E-AB0C-94A4EA8BB871}"/>
    <dgm:cxn modelId="{C714AC44-64D1-484F-A940-DEBC7AFC51F6}" type="presOf" srcId="{EA94293C-1E1A-4AFD-9500-A64F29766C6E}" destId="{CEDED974-5569-1445-A77E-81A6DE2E0CE1}" srcOrd="0" destOrd="0" presId="urn:microsoft.com/office/officeart/2008/layout/LinedList"/>
    <dgm:cxn modelId="{4EA7F47E-697E-0D44-ADB5-656AE1F3A039}" type="presOf" srcId="{A7A4CFB6-50C9-443D-A829-6690B5B5B1AC}" destId="{77732CEB-0175-F14D-A5AF-BF0969C20FA2}" srcOrd="0" destOrd="0" presId="urn:microsoft.com/office/officeart/2008/layout/LinedList"/>
    <dgm:cxn modelId="{019275B1-7D4F-474F-822E-BA2E1DE3503A}" srcId="{ACD9CF54-8B4F-4FEF-9A27-565CC5AE13A1}" destId="{32324F0E-4F60-4F2D-93E3-3D7DC4B06A14}" srcOrd="0" destOrd="0" parTransId="{62CF674B-8C6E-43F0-840C-360CEB88647E}" sibTransId="{4E6A5B5B-E743-4627-8744-4E663D5952F2}"/>
    <dgm:cxn modelId="{BE1BFEDB-96B4-494F-B6D6-663FF1BB931A}" srcId="{ACD9CF54-8B4F-4FEF-9A27-565CC5AE13A1}" destId="{EA94293C-1E1A-4AFD-9500-A64F29766C6E}" srcOrd="3" destOrd="0" parTransId="{AFFF72BE-5247-4D82-80A2-5B347C580870}" sibTransId="{7FDBC70A-FFEE-4BCB-A35F-AF8679BC693D}"/>
    <dgm:cxn modelId="{097D7CF7-F6B8-47F9-AF07-2A451EDCB368}" srcId="{ACD9CF54-8B4F-4FEF-9A27-565CC5AE13A1}" destId="{A7A4CFB6-50C9-443D-A829-6690B5B5B1AC}" srcOrd="2" destOrd="0" parTransId="{C7FC3AE7-4D4C-4E7F-8834-D496C5720DDB}" sibTransId="{9F809DAC-5B34-454E-BDE1-EC803037180C}"/>
    <dgm:cxn modelId="{9D562EF9-A1BD-4A27-B72B-30DB4B1567A6}" srcId="{ACD9CF54-8B4F-4FEF-9A27-565CC5AE13A1}" destId="{FB3E0A9C-6767-4C56-901B-C27598512F62}" srcOrd="4" destOrd="0" parTransId="{0E425346-D24D-4776-A761-BF577470228A}" sibTransId="{4BC675F2-6299-4E0B-B889-9A38413B7FE7}"/>
    <dgm:cxn modelId="{64FB44FC-90F6-A442-9FF6-12340389BFC7}" type="presOf" srcId="{32324F0E-4F60-4F2D-93E3-3D7DC4B06A14}" destId="{EAF0001D-5A60-9947-8A86-D201B950ACED}" srcOrd="0" destOrd="0" presId="urn:microsoft.com/office/officeart/2008/layout/LinedList"/>
    <dgm:cxn modelId="{7C654913-A719-CA46-AD37-445A1E990E72}" type="presParOf" srcId="{795AC092-8FB8-CC40-B3B1-8F1E5F4C82F3}" destId="{5049FD0C-8849-494D-8745-C4F6E1ACA8E8}" srcOrd="0" destOrd="0" presId="urn:microsoft.com/office/officeart/2008/layout/LinedList"/>
    <dgm:cxn modelId="{BAE9285F-2E90-C04F-AFC4-B8A2062174ED}" type="presParOf" srcId="{795AC092-8FB8-CC40-B3B1-8F1E5F4C82F3}" destId="{8819CB1A-29B6-534A-8A9C-F2E24570EAAD}" srcOrd="1" destOrd="0" presId="urn:microsoft.com/office/officeart/2008/layout/LinedList"/>
    <dgm:cxn modelId="{CA7EE148-22EF-1A4F-BC58-0A40D259F517}" type="presParOf" srcId="{8819CB1A-29B6-534A-8A9C-F2E24570EAAD}" destId="{EAF0001D-5A60-9947-8A86-D201B950ACED}" srcOrd="0" destOrd="0" presId="urn:microsoft.com/office/officeart/2008/layout/LinedList"/>
    <dgm:cxn modelId="{63B3AF0F-82D9-1D4C-9723-7AE95A7F7F44}" type="presParOf" srcId="{8819CB1A-29B6-534A-8A9C-F2E24570EAAD}" destId="{30B627CC-6096-5348-A95D-B2D2FE665F5E}" srcOrd="1" destOrd="0" presId="urn:microsoft.com/office/officeart/2008/layout/LinedList"/>
    <dgm:cxn modelId="{B7B8D267-6B47-D44C-A8B1-E6EBF82541EE}" type="presParOf" srcId="{795AC092-8FB8-CC40-B3B1-8F1E5F4C82F3}" destId="{4DEE6253-ED5C-C14B-B6B2-BC37D95A16CA}" srcOrd="2" destOrd="0" presId="urn:microsoft.com/office/officeart/2008/layout/LinedList"/>
    <dgm:cxn modelId="{12A0EE13-FF72-2E4E-BB0A-51A43CDB4FF4}" type="presParOf" srcId="{795AC092-8FB8-CC40-B3B1-8F1E5F4C82F3}" destId="{501FF2DD-2DF6-8A40-9FB9-4EC720E58EB1}" srcOrd="3" destOrd="0" presId="urn:microsoft.com/office/officeart/2008/layout/LinedList"/>
    <dgm:cxn modelId="{69FA6DDD-924F-E649-8BDE-7EDF5A8AC8D8}" type="presParOf" srcId="{501FF2DD-2DF6-8A40-9FB9-4EC720E58EB1}" destId="{91AA23DC-1714-FA4F-B2CE-75E1B0BEC7B4}" srcOrd="0" destOrd="0" presId="urn:microsoft.com/office/officeart/2008/layout/LinedList"/>
    <dgm:cxn modelId="{578732B0-5D21-8D4A-988E-25F30A56C59A}" type="presParOf" srcId="{501FF2DD-2DF6-8A40-9FB9-4EC720E58EB1}" destId="{E9A65606-5859-B245-9D46-DC466C3568F1}" srcOrd="1" destOrd="0" presId="urn:microsoft.com/office/officeart/2008/layout/LinedList"/>
    <dgm:cxn modelId="{47EC7C94-2E2F-1243-B445-7A8991AD5A7E}" type="presParOf" srcId="{795AC092-8FB8-CC40-B3B1-8F1E5F4C82F3}" destId="{BF17F90E-2CC8-D045-A494-AC2563B8BBCA}" srcOrd="4" destOrd="0" presId="urn:microsoft.com/office/officeart/2008/layout/LinedList"/>
    <dgm:cxn modelId="{FD32118E-235D-764A-854F-B87B9620A854}" type="presParOf" srcId="{795AC092-8FB8-CC40-B3B1-8F1E5F4C82F3}" destId="{54020E02-71EE-2044-84B5-CB573203DAE0}" srcOrd="5" destOrd="0" presId="urn:microsoft.com/office/officeart/2008/layout/LinedList"/>
    <dgm:cxn modelId="{41A5369A-9009-7D47-92A1-2858FAAC8C4A}" type="presParOf" srcId="{54020E02-71EE-2044-84B5-CB573203DAE0}" destId="{77732CEB-0175-F14D-A5AF-BF0969C20FA2}" srcOrd="0" destOrd="0" presId="urn:microsoft.com/office/officeart/2008/layout/LinedList"/>
    <dgm:cxn modelId="{EC8849A6-9F0C-854B-AC64-86482567F00C}" type="presParOf" srcId="{54020E02-71EE-2044-84B5-CB573203DAE0}" destId="{9EC9C35A-1CDF-934C-96C1-2E126B479B3F}" srcOrd="1" destOrd="0" presId="urn:microsoft.com/office/officeart/2008/layout/LinedList"/>
    <dgm:cxn modelId="{8504F8B2-F75D-F044-9E9F-FA16641ADBD8}" type="presParOf" srcId="{795AC092-8FB8-CC40-B3B1-8F1E5F4C82F3}" destId="{C403E050-9DD2-D34E-969E-B7F9A4567FD1}" srcOrd="6" destOrd="0" presId="urn:microsoft.com/office/officeart/2008/layout/LinedList"/>
    <dgm:cxn modelId="{FB40AB3F-9D62-254C-BD6B-82B64C55A062}" type="presParOf" srcId="{795AC092-8FB8-CC40-B3B1-8F1E5F4C82F3}" destId="{51AC08F6-98E7-A442-AB7C-2578BCE2D480}" srcOrd="7" destOrd="0" presId="urn:microsoft.com/office/officeart/2008/layout/LinedList"/>
    <dgm:cxn modelId="{81592E81-5764-8F49-A138-EE99060356EB}" type="presParOf" srcId="{51AC08F6-98E7-A442-AB7C-2578BCE2D480}" destId="{CEDED974-5569-1445-A77E-81A6DE2E0CE1}" srcOrd="0" destOrd="0" presId="urn:microsoft.com/office/officeart/2008/layout/LinedList"/>
    <dgm:cxn modelId="{734283E6-4CA5-B54D-BF75-6C6AB8A63A9F}" type="presParOf" srcId="{51AC08F6-98E7-A442-AB7C-2578BCE2D480}" destId="{61EB88D6-D127-7047-99C6-3812B94D180F}" srcOrd="1" destOrd="0" presId="urn:microsoft.com/office/officeart/2008/layout/LinedList"/>
    <dgm:cxn modelId="{8819BA06-411B-644A-A087-815907B53281}" type="presParOf" srcId="{795AC092-8FB8-CC40-B3B1-8F1E5F4C82F3}" destId="{05CA4154-3375-8843-BCDE-9DD87A3D856B}" srcOrd="8" destOrd="0" presId="urn:microsoft.com/office/officeart/2008/layout/LinedList"/>
    <dgm:cxn modelId="{55821C5C-38AC-A644-8AB5-69A341D8F0E4}" type="presParOf" srcId="{795AC092-8FB8-CC40-B3B1-8F1E5F4C82F3}" destId="{3F5D3508-1FF0-554A-B1F6-A29B0C33C2F3}" srcOrd="9" destOrd="0" presId="urn:microsoft.com/office/officeart/2008/layout/LinedList"/>
    <dgm:cxn modelId="{2143602E-3519-504F-AF09-B1BB24D6F5A8}" type="presParOf" srcId="{3F5D3508-1FF0-554A-B1F6-A29B0C33C2F3}" destId="{EA3069BC-7451-B84B-BF30-BCE428B49A71}" srcOrd="0" destOrd="0" presId="urn:microsoft.com/office/officeart/2008/layout/LinedList"/>
    <dgm:cxn modelId="{36EEC760-5FD7-E249-B151-E16188252F69}" type="presParOf" srcId="{3F5D3508-1FF0-554A-B1F6-A29B0C33C2F3}" destId="{4E73D7A5-9377-824B-BC1D-9DA9945D8F7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8D9318-2B4A-483F-B28A-274E32D216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4E2AC72-D1D7-4176-A0A3-A03A45421EBA}">
      <dgm:prSet/>
      <dgm:spPr/>
      <dgm:t>
        <a:bodyPr/>
        <a:lstStyle/>
        <a:p>
          <a:r>
            <a:rPr lang="en-US" dirty="0"/>
            <a:t>Economic forces, both intentional and unforeseen, are constantly impacting the US economy. </a:t>
          </a:r>
        </a:p>
      </dgm:t>
    </dgm:pt>
    <dgm:pt modelId="{9D61A1C8-B68D-41B9-8020-2607AACD48C3}" type="parTrans" cxnId="{62EB002E-B213-4A01-A2D7-61075FCEF308}">
      <dgm:prSet/>
      <dgm:spPr/>
      <dgm:t>
        <a:bodyPr/>
        <a:lstStyle/>
        <a:p>
          <a:endParaRPr lang="en-US"/>
        </a:p>
      </dgm:t>
    </dgm:pt>
    <dgm:pt modelId="{D8B29FAB-298A-4F3A-A462-B4343941C765}" type="sibTrans" cxnId="{62EB002E-B213-4A01-A2D7-61075FCEF308}">
      <dgm:prSet/>
      <dgm:spPr/>
      <dgm:t>
        <a:bodyPr/>
        <a:lstStyle/>
        <a:p>
          <a:endParaRPr lang="en-US"/>
        </a:p>
      </dgm:t>
    </dgm:pt>
    <dgm:pt modelId="{43A86659-1BA3-4B9F-8FCA-F199D18EC404}">
      <dgm:prSet/>
      <dgm:spPr/>
      <dgm:t>
        <a:bodyPr/>
        <a:lstStyle/>
        <a:p>
          <a:r>
            <a:rPr lang="en-US" dirty="0"/>
            <a:t>In the US, the inflation rate is one metric used to determine the health of the economy. </a:t>
          </a:r>
        </a:p>
      </dgm:t>
    </dgm:pt>
    <dgm:pt modelId="{A8623A8C-D956-47B9-8B20-8ECCA01345F7}" type="parTrans" cxnId="{EFBB57E5-FFF9-4999-8663-B7D8E6754558}">
      <dgm:prSet/>
      <dgm:spPr/>
      <dgm:t>
        <a:bodyPr/>
        <a:lstStyle/>
        <a:p>
          <a:endParaRPr lang="en-US"/>
        </a:p>
      </dgm:t>
    </dgm:pt>
    <dgm:pt modelId="{8AA81333-53CA-4A9A-9FBB-3A6FEE40EA30}" type="sibTrans" cxnId="{EFBB57E5-FFF9-4999-8663-B7D8E6754558}">
      <dgm:prSet/>
      <dgm:spPr/>
      <dgm:t>
        <a:bodyPr/>
        <a:lstStyle/>
        <a:p>
          <a:endParaRPr lang="en-US"/>
        </a:p>
      </dgm:t>
    </dgm:pt>
    <dgm:pt modelId="{932DCA42-D297-4800-B2F9-0100357183CF}">
      <dgm:prSet/>
      <dgm:spPr/>
      <dgm:t>
        <a:bodyPr/>
        <a:lstStyle/>
        <a:p>
          <a:r>
            <a:rPr lang="en-US" b="0" dirty="0"/>
            <a:t>A higher inflation rate means that consumers are generally spending more on goods and services.</a:t>
          </a:r>
          <a:endParaRPr lang="en-US" dirty="0"/>
        </a:p>
      </dgm:t>
    </dgm:pt>
    <dgm:pt modelId="{9F790B46-4E5F-40F7-AB8D-C210A29C8707}" type="parTrans" cxnId="{B7E07078-6886-47C6-B1FF-449FC083910B}">
      <dgm:prSet/>
      <dgm:spPr/>
      <dgm:t>
        <a:bodyPr/>
        <a:lstStyle/>
        <a:p>
          <a:endParaRPr lang="en-US"/>
        </a:p>
      </dgm:t>
    </dgm:pt>
    <dgm:pt modelId="{B865B388-C2C9-4D18-AC6B-F2323CDD18D6}" type="sibTrans" cxnId="{B7E07078-6886-47C6-B1FF-449FC083910B}">
      <dgm:prSet/>
      <dgm:spPr/>
      <dgm:t>
        <a:bodyPr/>
        <a:lstStyle/>
        <a:p>
          <a:endParaRPr lang="en-US"/>
        </a:p>
      </dgm:t>
    </dgm:pt>
    <dgm:pt modelId="{48359482-0D59-4ADB-986F-5FCF4270784C}">
      <dgm:prSet/>
      <dgm:spPr/>
      <dgm:t>
        <a:bodyPr/>
        <a:lstStyle/>
        <a:p>
          <a:r>
            <a:rPr lang="en-US" b="0" dirty="0"/>
            <a:t>A lower inflation rate means that consumers are generally spending less on goods and services.</a:t>
          </a:r>
          <a:endParaRPr lang="en-US" dirty="0"/>
        </a:p>
      </dgm:t>
    </dgm:pt>
    <dgm:pt modelId="{AC383A3B-380D-4176-86B4-9CC92E94AB66}" type="parTrans" cxnId="{8446AEDC-3DB2-4F33-9FD3-FE7F9B482317}">
      <dgm:prSet/>
      <dgm:spPr/>
      <dgm:t>
        <a:bodyPr/>
        <a:lstStyle/>
        <a:p>
          <a:endParaRPr lang="en-US"/>
        </a:p>
      </dgm:t>
    </dgm:pt>
    <dgm:pt modelId="{3FEA9CAD-0E39-4AB1-8356-729B5F423EC5}" type="sibTrans" cxnId="{8446AEDC-3DB2-4F33-9FD3-FE7F9B482317}">
      <dgm:prSet/>
      <dgm:spPr/>
      <dgm:t>
        <a:bodyPr/>
        <a:lstStyle/>
        <a:p>
          <a:endParaRPr lang="en-US"/>
        </a:p>
      </dgm:t>
    </dgm:pt>
    <dgm:pt modelId="{FF6D4AA7-282A-4335-8461-8B9932A2F38D}">
      <dgm:prSet/>
      <dgm:spPr/>
      <dgm:t>
        <a:bodyPr/>
        <a:lstStyle/>
        <a:p>
          <a:r>
            <a:rPr lang="en-US" dirty="0"/>
            <a:t>In times of high inflation, the Fed will raise the interest rate to curb inflation.</a:t>
          </a:r>
        </a:p>
      </dgm:t>
    </dgm:pt>
    <dgm:pt modelId="{11D49A25-73A0-4062-9036-50AE52249AAE}" type="parTrans" cxnId="{4B612789-CE45-4312-9C6D-BFA90BC2C844}">
      <dgm:prSet/>
      <dgm:spPr/>
      <dgm:t>
        <a:bodyPr/>
        <a:lstStyle/>
        <a:p>
          <a:endParaRPr lang="en-US"/>
        </a:p>
      </dgm:t>
    </dgm:pt>
    <dgm:pt modelId="{0D3414D6-972F-48F2-88AC-1A4619105708}" type="sibTrans" cxnId="{4B612789-CE45-4312-9C6D-BFA90BC2C844}">
      <dgm:prSet/>
      <dgm:spPr/>
      <dgm:t>
        <a:bodyPr/>
        <a:lstStyle/>
        <a:p>
          <a:endParaRPr lang="en-US"/>
        </a:p>
      </dgm:t>
    </dgm:pt>
    <dgm:pt modelId="{8403B80D-691F-9F4D-A528-FB980546AB1E}" type="pres">
      <dgm:prSet presAssocID="{F38D9318-2B4A-483F-B28A-274E32D21682}" presName="hierChild1" presStyleCnt="0">
        <dgm:presLayoutVars>
          <dgm:chPref val="1"/>
          <dgm:dir/>
          <dgm:animOne val="branch"/>
          <dgm:animLvl val="lvl"/>
          <dgm:resizeHandles/>
        </dgm:presLayoutVars>
      </dgm:prSet>
      <dgm:spPr/>
    </dgm:pt>
    <dgm:pt modelId="{EE315E1C-FC19-584B-98A6-EB8A0574A00E}" type="pres">
      <dgm:prSet presAssocID="{04E2AC72-D1D7-4176-A0A3-A03A45421EBA}" presName="hierRoot1" presStyleCnt="0"/>
      <dgm:spPr/>
    </dgm:pt>
    <dgm:pt modelId="{686903AB-B619-D14C-8766-C04A7E6B6DA3}" type="pres">
      <dgm:prSet presAssocID="{04E2AC72-D1D7-4176-A0A3-A03A45421EBA}" presName="composite" presStyleCnt="0"/>
      <dgm:spPr/>
    </dgm:pt>
    <dgm:pt modelId="{4B05E8FC-D18B-A045-A78E-601A3CB5BFEC}" type="pres">
      <dgm:prSet presAssocID="{04E2AC72-D1D7-4176-A0A3-A03A45421EBA}" presName="background" presStyleLbl="node0" presStyleIdx="0" presStyleCnt="3"/>
      <dgm:spPr/>
    </dgm:pt>
    <dgm:pt modelId="{11B6A2CC-0927-8848-B3AD-3F5B85D1F814}" type="pres">
      <dgm:prSet presAssocID="{04E2AC72-D1D7-4176-A0A3-A03A45421EBA}" presName="text" presStyleLbl="fgAcc0" presStyleIdx="0" presStyleCnt="3">
        <dgm:presLayoutVars>
          <dgm:chPref val="3"/>
        </dgm:presLayoutVars>
      </dgm:prSet>
      <dgm:spPr/>
    </dgm:pt>
    <dgm:pt modelId="{E64B054F-26F6-334C-AEBD-E3A67472C2E2}" type="pres">
      <dgm:prSet presAssocID="{04E2AC72-D1D7-4176-A0A3-A03A45421EBA}" presName="hierChild2" presStyleCnt="0"/>
      <dgm:spPr/>
    </dgm:pt>
    <dgm:pt modelId="{A0D0EDC5-DEA2-F84E-99FD-7CC9C37DF0CC}" type="pres">
      <dgm:prSet presAssocID="{43A86659-1BA3-4B9F-8FCA-F199D18EC404}" presName="hierRoot1" presStyleCnt="0"/>
      <dgm:spPr/>
    </dgm:pt>
    <dgm:pt modelId="{7AEC0FE6-61DA-A048-BFA1-F8F76677FE2B}" type="pres">
      <dgm:prSet presAssocID="{43A86659-1BA3-4B9F-8FCA-F199D18EC404}" presName="composite" presStyleCnt="0"/>
      <dgm:spPr/>
    </dgm:pt>
    <dgm:pt modelId="{8410E990-DD60-DE4E-8E78-DE15AB04A682}" type="pres">
      <dgm:prSet presAssocID="{43A86659-1BA3-4B9F-8FCA-F199D18EC404}" presName="background" presStyleLbl="node0" presStyleIdx="1" presStyleCnt="3"/>
      <dgm:spPr/>
    </dgm:pt>
    <dgm:pt modelId="{A5B6B812-761B-5543-88F3-C5033CA70E8A}" type="pres">
      <dgm:prSet presAssocID="{43A86659-1BA3-4B9F-8FCA-F199D18EC404}" presName="text" presStyleLbl="fgAcc0" presStyleIdx="1" presStyleCnt="3">
        <dgm:presLayoutVars>
          <dgm:chPref val="3"/>
        </dgm:presLayoutVars>
      </dgm:prSet>
      <dgm:spPr/>
    </dgm:pt>
    <dgm:pt modelId="{B9110C7F-DB43-F54E-AB5D-44DD790EB83E}" type="pres">
      <dgm:prSet presAssocID="{43A86659-1BA3-4B9F-8FCA-F199D18EC404}" presName="hierChild2" presStyleCnt="0"/>
      <dgm:spPr/>
    </dgm:pt>
    <dgm:pt modelId="{C23D6CA7-8E4E-2646-8450-1DDEAAB91BD2}" type="pres">
      <dgm:prSet presAssocID="{9F790B46-4E5F-40F7-AB8D-C210A29C8707}" presName="Name10" presStyleLbl="parChTrans1D2" presStyleIdx="0" presStyleCnt="2"/>
      <dgm:spPr/>
    </dgm:pt>
    <dgm:pt modelId="{E2419FAE-5EEC-4444-A2BF-58D8EBBFF822}" type="pres">
      <dgm:prSet presAssocID="{932DCA42-D297-4800-B2F9-0100357183CF}" presName="hierRoot2" presStyleCnt="0"/>
      <dgm:spPr/>
    </dgm:pt>
    <dgm:pt modelId="{71B49BF1-88E1-294F-BCF4-9D3B25A65C1D}" type="pres">
      <dgm:prSet presAssocID="{932DCA42-D297-4800-B2F9-0100357183CF}" presName="composite2" presStyleCnt="0"/>
      <dgm:spPr/>
    </dgm:pt>
    <dgm:pt modelId="{63F2DA61-0542-8A45-A573-DD6EC1F6195E}" type="pres">
      <dgm:prSet presAssocID="{932DCA42-D297-4800-B2F9-0100357183CF}" presName="background2" presStyleLbl="node2" presStyleIdx="0" presStyleCnt="2"/>
      <dgm:spPr/>
    </dgm:pt>
    <dgm:pt modelId="{D3683A42-7D20-B341-893C-78D27C8A93F0}" type="pres">
      <dgm:prSet presAssocID="{932DCA42-D297-4800-B2F9-0100357183CF}" presName="text2" presStyleLbl="fgAcc2" presStyleIdx="0" presStyleCnt="2">
        <dgm:presLayoutVars>
          <dgm:chPref val="3"/>
        </dgm:presLayoutVars>
      </dgm:prSet>
      <dgm:spPr/>
    </dgm:pt>
    <dgm:pt modelId="{95D3B66F-C00A-EA4A-B20A-2AD8E8E6E14C}" type="pres">
      <dgm:prSet presAssocID="{932DCA42-D297-4800-B2F9-0100357183CF}" presName="hierChild3" presStyleCnt="0"/>
      <dgm:spPr/>
    </dgm:pt>
    <dgm:pt modelId="{4400344D-1961-BE46-8447-966226667A17}" type="pres">
      <dgm:prSet presAssocID="{AC383A3B-380D-4176-86B4-9CC92E94AB66}" presName="Name10" presStyleLbl="parChTrans1D2" presStyleIdx="1" presStyleCnt="2"/>
      <dgm:spPr/>
    </dgm:pt>
    <dgm:pt modelId="{38FFF43A-46D6-2845-8B47-94B1ED5FB00C}" type="pres">
      <dgm:prSet presAssocID="{48359482-0D59-4ADB-986F-5FCF4270784C}" presName="hierRoot2" presStyleCnt="0"/>
      <dgm:spPr/>
    </dgm:pt>
    <dgm:pt modelId="{B6C1D467-2E76-EA48-B37C-7E86D149824C}" type="pres">
      <dgm:prSet presAssocID="{48359482-0D59-4ADB-986F-5FCF4270784C}" presName="composite2" presStyleCnt="0"/>
      <dgm:spPr/>
    </dgm:pt>
    <dgm:pt modelId="{10ED628C-3421-204A-B3D9-CC379ADE8199}" type="pres">
      <dgm:prSet presAssocID="{48359482-0D59-4ADB-986F-5FCF4270784C}" presName="background2" presStyleLbl="node2" presStyleIdx="1" presStyleCnt="2"/>
      <dgm:spPr/>
    </dgm:pt>
    <dgm:pt modelId="{F90B5C0F-F7DF-E147-B52E-FAAC458A7524}" type="pres">
      <dgm:prSet presAssocID="{48359482-0D59-4ADB-986F-5FCF4270784C}" presName="text2" presStyleLbl="fgAcc2" presStyleIdx="1" presStyleCnt="2">
        <dgm:presLayoutVars>
          <dgm:chPref val="3"/>
        </dgm:presLayoutVars>
      </dgm:prSet>
      <dgm:spPr/>
    </dgm:pt>
    <dgm:pt modelId="{05EFA200-DEA1-8D47-AA34-AED1FB3FDCC4}" type="pres">
      <dgm:prSet presAssocID="{48359482-0D59-4ADB-986F-5FCF4270784C}" presName="hierChild3" presStyleCnt="0"/>
      <dgm:spPr/>
    </dgm:pt>
    <dgm:pt modelId="{8AA0DD65-AD1E-5646-A5C2-1B7897478760}" type="pres">
      <dgm:prSet presAssocID="{FF6D4AA7-282A-4335-8461-8B9932A2F38D}" presName="hierRoot1" presStyleCnt="0"/>
      <dgm:spPr/>
    </dgm:pt>
    <dgm:pt modelId="{A785F0EE-DD0C-FD40-BF31-7412A600131B}" type="pres">
      <dgm:prSet presAssocID="{FF6D4AA7-282A-4335-8461-8B9932A2F38D}" presName="composite" presStyleCnt="0"/>
      <dgm:spPr/>
    </dgm:pt>
    <dgm:pt modelId="{AD73534B-64DC-F244-AA86-72A64794A762}" type="pres">
      <dgm:prSet presAssocID="{FF6D4AA7-282A-4335-8461-8B9932A2F38D}" presName="background" presStyleLbl="node0" presStyleIdx="2" presStyleCnt="3"/>
      <dgm:spPr/>
    </dgm:pt>
    <dgm:pt modelId="{5B6AA676-C23E-1544-B592-9487E4533F2F}" type="pres">
      <dgm:prSet presAssocID="{FF6D4AA7-282A-4335-8461-8B9932A2F38D}" presName="text" presStyleLbl="fgAcc0" presStyleIdx="2" presStyleCnt="3">
        <dgm:presLayoutVars>
          <dgm:chPref val="3"/>
        </dgm:presLayoutVars>
      </dgm:prSet>
      <dgm:spPr/>
    </dgm:pt>
    <dgm:pt modelId="{5DFC52A3-CB06-664A-88A5-78FCB366458F}" type="pres">
      <dgm:prSet presAssocID="{FF6D4AA7-282A-4335-8461-8B9932A2F38D}" presName="hierChild2" presStyleCnt="0"/>
      <dgm:spPr/>
    </dgm:pt>
  </dgm:ptLst>
  <dgm:cxnLst>
    <dgm:cxn modelId="{62EB002E-B213-4A01-A2D7-61075FCEF308}" srcId="{F38D9318-2B4A-483F-B28A-274E32D21682}" destId="{04E2AC72-D1D7-4176-A0A3-A03A45421EBA}" srcOrd="0" destOrd="0" parTransId="{9D61A1C8-B68D-41B9-8020-2607AACD48C3}" sibTransId="{D8B29FAB-298A-4F3A-A462-B4343941C765}"/>
    <dgm:cxn modelId="{11326933-C3BC-F74A-A675-4C092BA7142D}" type="presOf" srcId="{F38D9318-2B4A-483F-B28A-274E32D21682}" destId="{8403B80D-691F-9F4D-A528-FB980546AB1E}" srcOrd="0" destOrd="0" presId="urn:microsoft.com/office/officeart/2005/8/layout/hierarchy1"/>
    <dgm:cxn modelId="{995DDC3A-B446-F641-BBC1-9AD19F10EBB4}" type="presOf" srcId="{43A86659-1BA3-4B9F-8FCA-F199D18EC404}" destId="{A5B6B812-761B-5543-88F3-C5033CA70E8A}" srcOrd="0" destOrd="0" presId="urn:microsoft.com/office/officeart/2005/8/layout/hierarchy1"/>
    <dgm:cxn modelId="{271F1B3B-7FF3-3B41-BCB5-ED6C4E2F4A2A}" type="presOf" srcId="{04E2AC72-D1D7-4176-A0A3-A03A45421EBA}" destId="{11B6A2CC-0927-8848-B3AD-3F5B85D1F814}" srcOrd="0" destOrd="0" presId="urn:microsoft.com/office/officeart/2005/8/layout/hierarchy1"/>
    <dgm:cxn modelId="{5F39D541-1AFC-9743-BE92-538924D78902}" type="presOf" srcId="{9F790B46-4E5F-40F7-AB8D-C210A29C8707}" destId="{C23D6CA7-8E4E-2646-8450-1DDEAAB91BD2}" srcOrd="0" destOrd="0" presId="urn:microsoft.com/office/officeart/2005/8/layout/hierarchy1"/>
    <dgm:cxn modelId="{B7E07078-6886-47C6-B1FF-449FC083910B}" srcId="{43A86659-1BA3-4B9F-8FCA-F199D18EC404}" destId="{932DCA42-D297-4800-B2F9-0100357183CF}" srcOrd="0" destOrd="0" parTransId="{9F790B46-4E5F-40F7-AB8D-C210A29C8707}" sibTransId="{B865B388-C2C9-4D18-AC6B-F2323CDD18D6}"/>
    <dgm:cxn modelId="{CFA9B879-9A71-2245-9B66-6ABA71CF4341}" type="presOf" srcId="{AC383A3B-380D-4176-86B4-9CC92E94AB66}" destId="{4400344D-1961-BE46-8447-966226667A17}" srcOrd="0" destOrd="0" presId="urn:microsoft.com/office/officeart/2005/8/layout/hierarchy1"/>
    <dgm:cxn modelId="{EB0F7D7A-D29A-E74A-8963-A9695C88E8B8}" type="presOf" srcId="{48359482-0D59-4ADB-986F-5FCF4270784C}" destId="{F90B5C0F-F7DF-E147-B52E-FAAC458A7524}" srcOrd="0" destOrd="0" presId="urn:microsoft.com/office/officeart/2005/8/layout/hierarchy1"/>
    <dgm:cxn modelId="{C4BA477F-D3C0-674A-88C0-13E86E4FFAB0}" type="presOf" srcId="{FF6D4AA7-282A-4335-8461-8B9932A2F38D}" destId="{5B6AA676-C23E-1544-B592-9487E4533F2F}" srcOrd="0" destOrd="0" presId="urn:microsoft.com/office/officeart/2005/8/layout/hierarchy1"/>
    <dgm:cxn modelId="{4B612789-CE45-4312-9C6D-BFA90BC2C844}" srcId="{F38D9318-2B4A-483F-B28A-274E32D21682}" destId="{FF6D4AA7-282A-4335-8461-8B9932A2F38D}" srcOrd="2" destOrd="0" parTransId="{11D49A25-73A0-4062-9036-50AE52249AAE}" sibTransId="{0D3414D6-972F-48F2-88AC-1A4619105708}"/>
    <dgm:cxn modelId="{083B39B5-E8DE-6F4F-B3ED-3C8C70D8869B}" type="presOf" srcId="{932DCA42-D297-4800-B2F9-0100357183CF}" destId="{D3683A42-7D20-B341-893C-78D27C8A93F0}" srcOrd="0" destOrd="0" presId="urn:microsoft.com/office/officeart/2005/8/layout/hierarchy1"/>
    <dgm:cxn modelId="{8446AEDC-3DB2-4F33-9FD3-FE7F9B482317}" srcId="{43A86659-1BA3-4B9F-8FCA-F199D18EC404}" destId="{48359482-0D59-4ADB-986F-5FCF4270784C}" srcOrd="1" destOrd="0" parTransId="{AC383A3B-380D-4176-86B4-9CC92E94AB66}" sibTransId="{3FEA9CAD-0E39-4AB1-8356-729B5F423EC5}"/>
    <dgm:cxn modelId="{EFBB57E5-FFF9-4999-8663-B7D8E6754558}" srcId="{F38D9318-2B4A-483F-B28A-274E32D21682}" destId="{43A86659-1BA3-4B9F-8FCA-F199D18EC404}" srcOrd="1" destOrd="0" parTransId="{A8623A8C-D956-47B9-8B20-8ECCA01345F7}" sibTransId="{8AA81333-53CA-4A9A-9FBB-3A6FEE40EA30}"/>
    <dgm:cxn modelId="{2612A226-B1DA-A84D-9F77-A5B254EE21CB}" type="presParOf" srcId="{8403B80D-691F-9F4D-A528-FB980546AB1E}" destId="{EE315E1C-FC19-584B-98A6-EB8A0574A00E}" srcOrd="0" destOrd="0" presId="urn:microsoft.com/office/officeart/2005/8/layout/hierarchy1"/>
    <dgm:cxn modelId="{CD7794C2-AA1D-E34B-AA4A-908EB9693712}" type="presParOf" srcId="{EE315E1C-FC19-584B-98A6-EB8A0574A00E}" destId="{686903AB-B619-D14C-8766-C04A7E6B6DA3}" srcOrd="0" destOrd="0" presId="urn:microsoft.com/office/officeart/2005/8/layout/hierarchy1"/>
    <dgm:cxn modelId="{52D6859E-CF09-2246-942C-FF833DF20A67}" type="presParOf" srcId="{686903AB-B619-D14C-8766-C04A7E6B6DA3}" destId="{4B05E8FC-D18B-A045-A78E-601A3CB5BFEC}" srcOrd="0" destOrd="0" presId="urn:microsoft.com/office/officeart/2005/8/layout/hierarchy1"/>
    <dgm:cxn modelId="{A45FD49E-F8CF-B045-8ED1-D94FC5A2AE2E}" type="presParOf" srcId="{686903AB-B619-D14C-8766-C04A7E6B6DA3}" destId="{11B6A2CC-0927-8848-B3AD-3F5B85D1F814}" srcOrd="1" destOrd="0" presId="urn:microsoft.com/office/officeart/2005/8/layout/hierarchy1"/>
    <dgm:cxn modelId="{0B2B1E77-5A50-6141-9043-7D415EB7119B}" type="presParOf" srcId="{EE315E1C-FC19-584B-98A6-EB8A0574A00E}" destId="{E64B054F-26F6-334C-AEBD-E3A67472C2E2}" srcOrd="1" destOrd="0" presId="urn:microsoft.com/office/officeart/2005/8/layout/hierarchy1"/>
    <dgm:cxn modelId="{73EB4F0D-1B51-3242-BC35-3F12186FA387}" type="presParOf" srcId="{8403B80D-691F-9F4D-A528-FB980546AB1E}" destId="{A0D0EDC5-DEA2-F84E-99FD-7CC9C37DF0CC}" srcOrd="1" destOrd="0" presId="urn:microsoft.com/office/officeart/2005/8/layout/hierarchy1"/>
    <dgm:cxn modelId="{58265F91-AAC3-C94F-893F-F58B7C814D9E}" type="presParOf" srcId="{A0D0EDC5-DEA2-F84E-99FD-7CC9C37DF0CC}" destId="{7AEC0FE6-61DA-A048-BFA1-F8F76677FE2B}" srcOrd="0" destOrd="0" presId="urn:microsoft.com/office/officeart/2005/8/layout/hierarchy1"/>
    <dgm:cxn modelId="{E376FD43-B068-654C-8637-DD5C975D686A}" type="presParOf" srcId="{7AEC0FE6-61DA-A048-BFA1-F8F76677FE2B}" destId="{8410E990-DD60-DE4E-8E78-DE15AB04A682}" srcOrd="0" destOrd="0" presId="urn:microsoft.com/office/officeart/2005/8/layout/hierarchy1"/>
    <dgm:cxn modelId="{D5632AD3-5D2E-8A45-995D-9C742A1B00CC}" type="presParOf" srcId="{7AEC0FE6-61DA-A048-BFA1-F8F76677FE2B}" destId="{A5B6B812-761B-5543-88F3-C5033CA70E8A}" srcOrd="1" destOrd="0" presId="urn:microsoft.com/office/officeart/2005/8/layout/hierarchy1"/>
    <dgm:cxn modelId="{2B2D6F82-858B-F846-BB80-FE4207BFD48A}" type="presParOf" srcId="{A0D0EDC5-DEA2-F84E-99FD-7CC9C37DF0CC}" destId="{B9110C7F-DB43-F54E-AB5D-44DD790EB83E}" srcOrd="1" destOrd="0" presId="urn:microsoft.com/office/officeart/2005/8/layout/hierarchy1"/>
    <dgm:cxn modelId="{33763403-6E78-FF48-9296-030B33B976F8}" type="presParOf" srcId="{B9110C7F-DB43-F54E-AB5D-44DD790EB83E}" destId="{C23D6CA7-8E4E-2646-8450-1DDEAAB91BD2}" srcOrd="0" destOrd="0" presId="urn:microsoft.com/office/officeart/2005/8/layout/hierarchy1"/>
    <dgm:cxn modelId="{4791A88A-DE45-A640-9D7B-2DEE27A08DF1}" type="presParOf" srcId="{B9110C7F-DB43-F54E-AB5D-44DD790EB83E}" destId="{E2419FAE-5EEC-4444-A2BF-58D8EBBFF822}" srcOrd="1" destOrd="0" presId="urn:microsoft.com/office/officeart/2005/8/layout/hierarchy1"/>
    <dgm:cxn modelId="{E7C6A36A-45EE-5746-BF4A-B71FA00B1FFD}" type="presParOf" srcId="{E2419FAE-5EEC-4444-A2BF-58D8EBBFF822}" destId="{71B49BF1-88E1-294F-BCF4-9D3B25A65C1D}" srcOrd="0" destOrd="0" presId="urn:microsoft.com/office/officeart/2005/8/layout/hierarchy1"/>
    <dgm:cxn modelId="{DD52EC1D-8F21-6C41-80DD-802AB2FEFBBC}" type="presParOf" srcId="{71B49BF1-88E1-294F-BCF4-9D3B25A65C1D}" destId="{63F2DA61-0542-8A45-A573-DD6EC1F6195E}" srcOrd="0" destOrd="0" presId="urn:microsoft.com/office/officeart/2005/8/layout/hierarchy1"/>
    <dgm:cxn modelId="{ECC25AEB-91CE-9841-B72B-359083CC5194}" type="presParOf" srcId="{71B49BF1-88E1-294F-BCF4-9D3B25A65C1D}" destId="{D3683A42-7D20-B341-893C-78D27C8A93F0}" srcOrd="1" destOrd="0" presId="urn:microsoft.com/office/officeart/2005/8/layout/hierarchy1"/>
    <dgm:cxn modelId="{B184B761-BEEA-C648-A851-6E4DAD4E54A5}" type="presParOf" srcId="{E2419FAE-5EEC-4444-A2BF-58D8EBBFF822}" destId="{95D3B66F-C00A-EA4A-B20A-2AD8E8E6E14C}" srcOrd="1" destOrd="0" presId="urn:microsoft.com/office/officeart/2005/8/layout/hierarchy1"/>
    <dgm:cxn modelId="{DED2BB3D-6A24-6A42-A933-AE4501E4D016}" type="presParOf" srcId="{B9110C7F-DB43-F54E-AB5D-44DD790EB83E}" destId="{4400344D-1961-BE46-8447-966226667A17}" srcOrd="2" destOrd="0" presId="urn:microsoft.com/office/officeart/2005/8/layout/hierarchy1"/>
    <dgm:cxn modelId="{76B2FE08-C66D-EE4E-AACF-AC1ADBF4220A}" type="presParOf" srcId="{B9110C7F-DB43-F54E-AB5D-44DD790EB83E}" destId="{38FFF43A-46D6-2845-8B47-94B1ED5FB00C}" srcOrd="3" destOrd="0" presId="urn:microsoft.com/office/officeart/2005/8/layout/hierarchy1"/>
    <dgm:cxn modelId="{0BCED707-A2E7-7E4F-90D5-3F0EC1961576}" type="presParOf" srcId="{38FFF43A-46D6-2845-8B47-94B1ED5FB00C}" destId="{B6C1D467-2E76-EA48-B37C-7E86D149824C}" srcOrd="0" destOrd="0" presId="urn:microsoft.com/office/officeart/2005/8/layout/hierarchy1"/>
    <dgm:cxn modelId="{CAFD11D0-ED75-6245-AA32-00D2127185B4}" type="presParOf" srcId="{B6C1D467-2E76-EA48-B37C-7E86D149824C}" destId="{10ED628C-3421-204A-B3D9-CC379ADE8199}" srcOrd="0" destOrd="0" presId="urn:microsoft.com/office/officeart/2005/8/layout/hierarchy1"/>
    <dgm:cxn modelId="{79BDD21D-87C7-E64B-8BCF-F79E93B1D44B}" type="presParOf" srcId="{B6C1D467-2E76-EA48-B37C-7E86D149824C}" destId="{F90B5C0F-F7DF-E147-B52E-FAAC458A7524}" srcOrd="1" destOrd="0" presId="urn:microsoft.com/office/officeart/2005/8/layout/hierarchy1"/>
    <dgm:cxn modelId="{2BE24606-9E37-F342-8134-784B968C70C8}" type="presParOf" srcId="{38FFF43A-46D6-2845-8B47-94B1ED5FB00C}" destId="{05EFA200-DEA1-8D47-AA34-AED1FB3FDCC4}" srcOrd="1" destOrd="0" presId="urn:microsoft.com/office/officeart/2005/8/layout/hierarchy1"/>
    <dgm:cxn modelId="{CD98566E-6CF2-2541-8E14-BC7202AFD70A}" type="presParOf" srcId="{8403B80D-691F-9F4D-A528-FB980546AB1E}" destId="{8AA0DD65-AD1E-5646-A5C2-1B7897478760}" srcOrd="2" destOrd="0" presId="urn:microsoft.com/office/officeart/2005/8/layout/hierarchy1"/>
    <dgm:cxn modelId="{88824DD8-5CD2-FE44-A5D0-32777071CF6C}" type="presParOf" srcId="{8AA0DD65-AD1E-5646-A5C2-1B7897478760}" destId="{A785F0EE-DD0C-FD40-BF31-7412A600131B}" srcOrd="0" destOrd="0" presId="urn:microsoft.com/office/officeart/2005/8/layout/hierarchy1"/>
    <dgm:cxn modelId="{F238B7E6-F00F-9240-8FB6-3F263D08577B}" type="presParOf" srcId="{A785F0EE-DD0C-FD40-BF31-7412A600131B}" destId="{AD73534B-64DC-F244-AA86-72A64794A762}" srcOrd="0" destOrd="0" presId="urn:microsoft.com/office/officeart/2005/8/layout/hierarchy1"/>
    <dgm:cxn modelId="{95FF5F8F-51A3-6745-8CB3-C8ABBA7E1390}" type="presParOf" srcId="{A785F0EE-DD0C-FD40-BF31-7412A600131B}" destId="{5B6AA676-C23E-1544-B592-9487E4533F2F}" srcOrd="1" destOrd="0" presId="urn:microsoft.com/office/officeart/2005/8/layout/hierarchy1"/>
    <dgm:cxn modelId="{98D24287-A1FE-CC43-946A-D071DF3142F6}" type="presParOf" srcId="{8AA0DD65-AD1E-5646-A5C2-1B7897478760}" destId="{5DFC52A3-CB06-664A-88A5-78FCB366458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9FD0C-8849-494D-8745-C4F6E1ACA8E8}">
      <dsp:nvSpPr>
        <dsp:cNvPr id="0" name=""/>
        <dsp:cNvSpPr/>
      </dsp:nvSpPr>
      <dsp:spPr>
        <a:xfrm>
          <a:off x="0" y="284"/>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0001D-5A60-9947-8A86-D201B950ACED}">
      <dsp:nvSpPr>
        <dsp:cNvPr id="0" name=""/>
        <dsp:cNvSpPr/>
      </dsp:nvSpPr>
      <dsp:spPr>
        <a:xfrm>
          <a:off x="0" y="284"/>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Do interest rate hikes cause recessions? </a:t>
          </a:r>
        </a:p>
      </dsp:txBody>
      <dsp:txXfrm>
        <a:off x="0" y="284"/>
        <a:ext cx="7508747" cy="465336"/>
      </dsp:txXfrm>
    </dsp:sp>
    <dsp:sp modelId="{4DEE6253-ED5C-C14B-B6B2-BC37D95A16CA}">
      <dsp:nvSpPr>
        <dsp:cNvPr id="0" name=""/>
        <dsp:cNvSpPr/>
      </dsp:nvSpPr>
      <dsp:spPr>
        <a:xfrm>
          <a:off x="0" y="465620"/>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AA23DC-1714-FA4F-B2CE-75E1B0BEC7B4}">
      <dsp:nvSpPr>
        <dsp:cNvPr id="0" name=""/>
        <dsp:cNvSpPr/>
      </dsp:nvSpPr>
      <dsp:spPr>
        <a:xfrm>
          <a:off x="0" y="465620"/>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Does the federal interest rate impact inflation?</a:t>
          </a:r>
        </a:p>
      </dsp:txBody>
      <dsp:txXfrm>
        <a:off x="0" y="465620"/>
        <a:ext cx="7508747" cy="465336"/>
      </dsp:txXfrm>
    </dsp:sp>
    <dsp:sp modelId="{BF17F90E-2CC8-D045-A494-AC2563B8BBCA}">
      <dsp:nvSpPr>
        <dsp:cNvPr id="0" name=""/>
        <dsp:cNvSpPr/>
      </dsp:nvSpPr>
      <dsp:spPr>
        <a:xfrm>
          <a:off x="0" y="930956"/>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732CEB-0175-F14D-A5AF-BF0969C20FA2}">
      <dsp:nvSpPr>
        <dsp:cNvPr id="0" name=""/>
        <dsp:cNvSpPr/>
      </dsp:nvSpPr>
      <dsp:spPr>
        <a:xfrm>
          <a:off x="0" y="930956"/>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What effect does increase/decrease of interest rates have on unemployment rate? </a:t>
          </a:r>
        </a:p>
      </dsp:txBody>
      <dsp:txXfrm>
        <a:off x="0" y="930956"/>
        <a:ext cx="7508747" cy="465336"/>
      </dsp:txXfrm>
    </dsp:sp>
    <dsp:sp modelId="{C403E050-9DD2-D34E-969E-B7F9A4567FD1}">
      <dsp:nvSpPr>
        <dsp:cNvPr id="0" name=""/>
        <dsp:cNvSpPr/>
      </dsp:nvSpPr>
      <dsp:spPr>
        <a:xfrm>
          <a:off x="0" y="1396292"/>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ED974-5569-1445-A77E-81A6DE2E0CE1}">
      <dsp:nvSpPr>
        <dsp:cNvPr id="0" name=""/>
        <dsp:cNvSpPr/>
      </dsp:nvSpPr>
      <dsp:spPr>
        <a:xfrm>
          <a:off x="0" y="1396292"/>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Based on the current trajectory, is another recession coming? If so, when? </a:t>
          </a:r>
        </a:p>
      </dsp:txBody>
      <dsp:txXfrm>
        <a:off x="0" y="1396292"/>
        <a:ext cx="7508747" cy="465336"/>
      </dsp:txXfrm>
    </dsp:sp>
    <dsp:sp modelId="{05CA4154-3375-8843-BCDE-9DD87A3D856B}">
      <dsp:nvSpPr>
        <dsp:cNvPr id="0" name=""/>
        <dsp:cNvSpPr/>
      </dsp:nvSpPr>
      <dsp:spPr>
        <a:xfrm>
          <a:off x="0" y="1861628"/>
          <a:ext cx="75087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069BC-7451-B84B-BF30-BCE428B49A71}">
      <dsp:nvSpPr>
        <dsp:cNvPr id="0" name=""/>
        <dsp:cNvSpPr/>
      </dsp:nvSpPr>
      <dsp:spPr>
        <a:xfrm>
          <a:off x="0" y="1861628"/>
          <a:ext cx="7508747" cy="46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Does an increase in interest rates in the United States affect the global economy? </a:t>
          </a:r>
        </a:p>
      </dsp:txBody>
      <dsp:txXfrm>
        <a:off x="0" y="1861628"/>
        <a:ext cx="7508747" cy="465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0344D-1961-BE46-8447-966226667A17}">
      <dsp:nvSpPr>
        <dsp:cNvPr id="0" name=""/>
        <dsp:cNvSpPr/>
      </dsp:nvSpPr>
      <dsp:spPr>
        <a:xfrm>
          <a:off x="4624500" y="1456679"/>
          <a:ext cx="1401202" cy="666844"/>
        </a:xfrm>
        <a:custGeom>
          <a:avLst/>
          <a:gdLst/>
          <a:ahLst/>
          <a:cxnLst/>
          <a:rect l="0" t="0" r="0" b="0"/>
          <a:pathLst>
            <a:path>
              <a:moveTo>
                <a:pt x="0" y="0"/>
              </a:moveTo>
              <a:lnTo>
                <a:pt x="0" y="454435"/>
              </a:lnTo>
              <a:lnTo>
                <a:pt x="1401202" y="454435"/>
              </a:lnTo>
              <a:lnTo>
                <a:pt x="1401202" y="666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3D6CA7-8E4E-2646-8450-1DDEAAB91BD2}">
      <dsp:nvSpPr>
        <dsp:cNvPr id="0" name=""/>
        <dsp:cNvSpPr/>
      </dsp:nvSpPr>
      <dsp:spPr>
        <a:xfrm>
          <a:off x="3223298" y="1456679"/>
          <a:ext cx="1401202" cy="666844"/>
        </a:xfrm>
        <a:custGeom>
          <a:avLst/>
          <a:gdLst/>
          <a:ahLst/>
          <a:cxnLst/>
          <a:rect l="0" t="0" r="0" b="0"/>
          <a:pathLst>
            <a:path>
              <a:moveTo>
                <a:pt x="1401202" y="0"/>
              </a:moveTo>
              <a:lnTo>
                <a:pt x="1401202" y="454435"/>
              </a:lnTo>
              <a:lnTo>
                <a:pt x="0" y="454435"/>
              </a:lnTo>
              <a:lnTo>
                <a:pt x="0" y="6668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05E8FC-D18B-A045-A78E-601A3CB5BFEC}">
      <dsp:nvSpPr>
        <dsp:cNvPr id="0" name=""/>
        <dsp:cNvSpPr/>
      </dsp:nvSpPr>
      <dsp:spPr>
        <a:xfrm>
          <a:off x="675658" y="702"/>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B6A2CC-0927-8848-B3AD-3F5B85D1F814}">
      <dsp:nvSpPr>
        <dsp:cNvPr id="0" name=""/>
        <dsp:cNvSpPr/>
      </dsp:nvSpPr>
      <dsp:spPr>
        <a:xfrm>
          <a:off x="930422" y="242728"/>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Economic forces, both intentional and unforeseen, are constantly impacting the US economy. </a:t>
          </a:r>
        </a:p>
      </dsp:txBody>
      <dsp:txXfrm>
        <a:off x="973066" y="285372"/>
        <a:ext cx="2207588" cy="1370688"/>
      </dsp:txXfrm>
    </dsp:sp>
    <dsp:sp modelId="{8410E990-DD60-DE4E-8E78-DE15AB04A682}">
      <dsp:nvSpPr>
        <dsp:cNvPr id="0" name=""/>
        <dsp:cNvSpPr/>
      </dsp:nvSpPr>
      <dsp:spPr>
        <a:xfrm>
          <a:off x="3478062" y="702"/>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B6B812-761B-5543-88F3-C5033CA70E8A}">
      <dsp:nvSpPr>
        <dsp:cNvPr id="0" name=""/>
        <dsp:cNvSpPr/>
      </dsp:nvSpPr>
      <dsp:spPr>
        <a:xfrm>
          <a:off x="3732826" y="242728"/>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 the US, the inflation rate is one metric used to determine the health of the economy. </a:t>
          </a:r>
        </a:p>
      </dsp:txBody>
      <dsp:txXfrm>
        <a:off x="3775470" y="285372"/>
        <a:ext cx="2207588" cy="1370688"/>
      </dsp:txXfrm>
    </dsp:sp>
    <dsp:sp modelId="{63F2DA61-0542-8A45-A573-DD6EC1F6195E}">
      <dsp:nvSpPr>
        <dsp:cNvPr id="0" name=""/>
        <dsp:cNvSpPr/>
      </dsp:nvSpPr>
      <dsp:spPr>
        <a:xfrm>
          <a:off x="2076860" y="2123523"/>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683A42-7D20-B341-893C-78D27C8A93F0}">
      <dsp:nvSpPr>
        <dsp:cNvPr id="0" name=""/>
        <dsp:cNvSpPr/>
      </dsp:nvSpPr>
      <dsp:spPr>
        <a:xfrm>
          <a:off x="2331624" y="2365549"/>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A higher inflation rate means that consumers are generally spending more on goods and services.</a:t>
          </a:r>
          <a:endParaRPr lang="en-US" sz="1600" kern="1200" dirty="0"/>
        </a:p>
      </dsp:txBody>
      <dsp:txXfrm>
        <a:off x="2374268" y="2408193"/>
        <a:ext cx="2207588" cy="1370688"/>
      </dsp:txXfrm>
    </dsp:sp>
    <dsp:sp modelId="{10ED628C-3421-204A-B3D9-CC379ADE8199}">
      <dsp:nvSpPr>
        <dsp:cNvPr id="0" name=""/>
        <dsp:cNvSpPr/>
      </dsp:nvSpPr>
      <dsp:spPr>
        <a:xfrm>
          <a:off x="4879264" y="2123523"/>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B5C0F-F7DF-E147-B52E-FAAC458A7524}">
      <dsp:nvSpPr>
        <dsp:cNvPr id="0" name=""/>
        <dsp:cNvSpPr/>
      </dsp:nvSpPr>
      <dsp:spPr>
        <a:xfrm>
          <a:off x="5134028" y="2365549"/>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t>A lower inflation rate means that consumers are generally spending less on goods and services.</a:t>
          </a:r>
          <a:endParaRPr lang="en-US" sz="1600" kern="1200" dirty="0"/>
        </a:p>
      </dsp:txBody>
      <dsp:txXfrm>
        <a:off x="5176672" y="2408193"/>
        <a:ext cx="2207588" cy="1370688"/>
      </dsp:txXfrm>
    </dsp:sp>
    <dsp:sp modelId="{AD73534B-64DC-F244-AA86-72A64794A762}">
      <dsp:nvSpPr>
        <dsp:cNvPr id="0" name=""/>
        <dsp:cNvSpPr/>
      </dsp:nvSpPr>
      <dsp:spPr>
        <a:xfrm>
          <a:off x="6280466" y="702"/>
          <a:ext cx="2292876" cy="14559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AA676-C23E-1544-B592-9487E4533F2F}">
      <dsp:nvSpPr>
        <dsp:cNvPr id="0" name=""/>
        <dsp:cNvSpPr/>
      </dsp:nvSpPr>
      <dsp:spPr>
        <a:xfrm>
          <a:off x="6535230" y="242728"/>
          <a:ext cx="2292876" cy="14559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 times of high inflation, the Fed will raise the interest rate to curb inflation.</a:t>
          </a:r>
        </a:p>
      </dsp:txBody>
      <dsp:txXfrm>
        <a:off x="6577874" y="285372"/>
        <a:ext cx="2207588" cy="13706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2/8/23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sz="1800" b="1" i="0" u="none" strike="noStrike">
                <a:solidFill>
                  <a:srgbClr val="000000"/>
                </a:solidFill>
                <a:effectLst/>
                <a:latin typeface="Arial" panose="020B0604020202020204" pitchFamily="34" charset="0"/>
              </a:rPr>
              <a:t>Impact of Interest Rates on Recessions, Inflation, Unemployment and the Global Economy. </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fontScale="70000" lnSpcReduction="20000"/>
          </a:bodyPr>
          <a:lstStyle/>
          <a:p>
            <a:r>
              <a:rPr lang="en-US" sz="1800" b="0" i="0" u="none" strike="noStrike" dirty="0">
                <a:solidFill>
                  <a:srgbClr val="000000"/>
                </a:solidFill>
                <a:effectLst/>
                <a:latin typeface="Arial" panose="020B0604020202020204" pitchFamily="34" charset="0"/>
              </a:rPr>
              <a:t>Armann Andaya, Justin Dean, Michelle Owino, Riley Unverferth, Kenan White</a:t>
            </a:r>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812805" y="6356350"/>
            <a:ext cx="4694853" cy="365125"/>
          </a:xfrm>
        </p:spPr>
        <p:txBody>
          <a:bodyPr/>
          <a:lstStyle/>
          <a:p>
            <a:pPr algn="r"/>
            <a:r>
              <a:rPr lang="en-US" dirty="0"/>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p:txBody>
          <a:bodyPr/>
          <a:lstStyle/>
          <a:p>
            <a:fld id="{A49DFD55-3C28-40EF-9E31-A92D2E4017FF}" type="slidenum">
              <a:rPr lang="en-US" smtClean="0"/>
              <a:pPr/>
              <a:t>10</a:t>
            </a:fld>
            <a:endParaRPr lang="en-US" dirty="0"/>
          </a:p>
        </p:txBody>
      </p:sp>
      <p:graphicFrame>
        <p:nvGraphicFramePr>
          <p:cNvPr id="22" name="Text Placeholder 19">
            <a:extLst>
              <a:ext uri="{FF2B5EF4-FFF2-40B4-BE49-F238E27FC236}">
                <a16:creationId xmlns:a16="http://schemas.microsoft.com/office/drawing/2014/main" id="{1F1A1392-D632-B110-005E-B50ECD93A0F9}"/>
              </a:ext>
            </a:extLst>
          </p:cNvPr>
          <p:cNvGraphicFramePr/>
          <p:nvPr>
            <p:extLst>
              <p:ext uri="{D42A27DB-BD31-4B8C-83A1-F6EECF244321}">
                <p14:modId xmlns:p14="http://schemas.microsoft.com/office/powerpoint/2010/main" val="1734365613"/>
              </p:ext>
            </p:extLst>
          </p:nvPr>
        </p:nvGraphicFramePr>
        <p:xfrm>
          <a:off x="1633928" y="1517885"/>
          <a:ext cx="9503765" cy="3822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906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3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42517FC5-E054-396B-1720-88070D864C6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Inflation Rate Over Time</a:t>
            </a:r>
          </a:p>
        </p:txBody>
      </p:sp>
      <p:sp>
        <p:nvSpPr>
          <p:cNvPr id="42" name="Rectangle 3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Chart&#10;&#10;Description automatically generated">
            <a:extLst>
              <a:ext uri="{FF2B5EF4-FFF2-40B4-BE49-F238E27FC236}">
                <a16:creationId xmlns:a16="http://schemas.microsoft.com/office/drawing/2014/main" id="{C587AF4A-1491-9379-846D-8C322835E81C}"/>
              </a:ext>
            </a:extLst>
          </p:cNvPr>
          <p:cNvPicPr>
            <a:picLocks noChangeAspect="1"/>
          </p:cNvPicPr>
          <p:nvPr/>
        </p:nvPicPr>
        <p:blipFill rotWithShape="1">
          <a:blip r:embed="rId2"/>
          <a:srcRect r="2" b="7799"/>
          <a:stretch/>
        </p:blipFill>
        <p:spPr>
          <a:xfrm>
            <a:off x="908304" y="2478024"/>
            <a:ext cx="6009855" cy="3694176"/>
          </a:xfrm>
          <a:prstGeom prst="rect">
            <a:avLst/>
          </a:prstGeom>
        </p:spPr>
      </p:pic>
      <p:sp>
        <p:nvSpPr>
          <p:cNvPr id="4" name="Content Placeholder 2">
            <a:extLst>
              <a:ext uri="{FF2B5EF4-FFF2-40B4-BE49-F238E27FC236}">
                <a16:creationId xmlns:a16="http://schemas.microsoft.com/office/drawing/2014/main" id="{64E85351-D15A-526A-F1C7-19754D374C77}"/>
              </a:ext>
            </a:extLst>
          </p:cNvPr>
          <p:cNvSpPr txBox="1">
            <a:spLocks/>
          </p:cNvSpPr>
          <p:nvPr/>
        </p:nvSpPr>
        <p:spPr>
          <a:xfrm>
            <a:off x="7411453" y="2478024"/>
            <a:ext cx="3872243" cy="369417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228600">
              <a:buFont typeface="Arial" panose="020B0604020202020204" pitchFamily="34" charset="0"/>
              <a:buChar char="•"/>
            </a:pPr>
            <a:r>
              <a:rPr lang="en-US" sz="1800">
                <a:solidFill>
                  <a:schemeClr val="tx1"/>
                </a:solidFill>
              </a:rPr>
              <a:t>Sample size - 822</a:t>
            </a:r>
          </a:p>
          <a:p>
            <a:pPr indent="-228600">
              <a:buFont typeface="Arial" panose="020B0604020202020204" pitchFamily="34" charset="0"/>
              <a:buChar char="•"/>
            </a:pPr>
            <a:r>
              <a:rPr lang="en-US" sz="1800">
                <a:solidFill>
                  <a:schemeClr val="tx1"/>
                </a:solidFill>
              </a:rPr>
              <a:t>July 1, 1954 – December 1, 2022</a:t>
            </a:r>
          </a:p>
          <a:p>
            <a:pPr indent="-228600">
              <a:buFont typeface="Arial" panose="020B0604020202020204" pitchFamily="34" charset="0"/>
              <a:buChar char="•"/>
            </a:pPr>
            <a:r>
              <a:rPr lang="en-US" sz="1800">
                <a:solidFill>
                  <a:schemeClr val="tx1"/>
                </a:solidFill>
              </a:rPr>
              <a:t>Min: -1.95%</a:t>
            </a:r>
          </a:p>
          <a:p>
            <a:pPr indent="-228600">
              <a:buFont typeface="Arial" panose="020B0604020202020204" pitchFamily="34" charset="0"/>
              <a:buChar char="•"/>
            </a:pPr>
            <a:r>
              <a:rPr lang="en-US" sz="1800">
                <a:solidFill>
                  <a:schemeClr val="tx1"/>
                </a:solidFill>
              </a:rPr>
              <a:t>Max: 14.5%</a:t>
            </a:r>
          </a:p>
          <a:p>
            <a:pPr indent="-228600">
              <a:buFont typeface="Arial" panose="020B0604020202020204" pitchFamily="34" charset="0"/>
              <a:buChar char="•"/>
            </a:pPr>
            <a:r>
              <a:rPr lang="en-US" sz="1800">
                <a:solidFill>
                  <a:schemeClr val="tx1"/>
                </a:solidFill>
              </a:rPr>
              <a:t>Ave: 3.5%</a:t>
            </a:r>
          </a:p>
          <a:p>
            <a:pPr indent="-228600">
              <a:buFont typeface="Arial" panose="020B0604020202020204" pitchFamily="34" charset="0"/>
              <a:buChar char="•"/>
            </a:pPr>
            <a:endParaRPr lang="en-US" sz="1800">
              <a:solidFill>
                <a:schemeClr val="tx1"/>
              </a:solidFill>
            </a:endParaRP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defRPr/>
            </a:pPr>
            <a:r>
              <a:rPr lang="en-US" sz="800" kern="1200">
                <a:solidFill>
                  <a:schemeClr val="tx1">
                    <a:lumMod val="50000"/>
                    <a:lumOff val="50000"/>
                  </a:schemeClr>
                </a:solidFill>
                <a:latin typeface="Calibri" panose="020F0502020204030204"/>
                <a:ea typeface="+mn-ea"/>
                <a:cs typeface="+mn-cs"/>
              </a:rPr>
              <a:t>Impact of Interest Rates on Recessions, Inflation, Unemployment and the Global Economy. </a:t>
            </a:r>
          </a:p>
          <a:p>
            <a:pPr>
              <a:lnSpc>
                <a:spcPct val="90000"/>
              </a:lnSpc>
              <a:spcAft>
                <a:spcPts val="600"/>
              </a:spcAft>
              <a:defRPr/>
            </a:pPr>
            <a:endParaRPr lang="en-US" sz="800" kern="1200">
              <a:solidFill>
                <a:schemeClr val="tx1">
                  <a:lumMod val="50000"/>
                  <a:lumOff val="50000"/>
                </a:scheme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tx1">
                    <a:lumMod val="50000"/>
                    <a:lumOff val="50000"/>
                  </a:schemeClr>
                </a:solidFill>
                <a:latin typeface="Calibri" panose="020F0502020204030204"/>
              </a:rPr>
              <a:pPr>
                <a:spcAft>
                  <a:spcPts val="600"/>
                </a:spcAft>
                <a:defRPr/>
              </a:pPr>
              <a:t>11</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10825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Rectangle 4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42517FC5-E054-396B-1720-88070D864C6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dirty="0"/>
              <a:t>Interest Rate vs Inflation RATE</a:t>
            </a:r>
          </a:p>
        </p:txBody>
      </p:sp>
      <p:sp>
        <p:nvSpPr>
          <p:cNvPr id="48" name="Rectangle 4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Chart, histogram&#10;&#10;Description automatically generated">
            <a:extLst>
              <a:ext uri="{FF2B5EF4-FFF2-40B4-BE49-F238E27FC236}">
                <a16:creationId xmlns:a16="http://schemas.microsoft.com/office/drawing/2014/main" id="{8DDCF7A5-3C96-913C-AA98-DA333131AC11}"/>
              </a:ext>
            </a:extLst>
          </p:cNvPr>
          <p:cNvPicPr>
            <a:picLocks noChangeAspect="1"/>
          </p:cNvPicPr>
          <p:nvPr/>
        </p:nvPicPr>
        <p:blipFill rotWithShape="1">
          <a:blip r:embed="rId2"/>
          <a:srcRect t="3897" r="2" b="3902"/>
          <a:stretch/>
        </p:blipFill>
        <p:spPr>
          <a:xfrm>
            <a:off x="908304" y="2478024"/>
            <a:ext cx="6009855" cy="3694176"/>
          </a:xfrm>
          <a:prstGeom prst="rect">
            <a:avLst/>
          </a:prstGeom>
        </p:spPr>
      </p:pic>
      <p:sp>
        <p:nvSpPr>
          <p:cNvPr id="4" name="Content Placeholder 2">
            <a:extLst>
              <a:ext uri="{FF2B5EF4-FFF2-40B4-BE49-F238E27FC236}">
                <a16:creationId xmlns:a16="http://schemas.microsoft.com/office/drawing/2014/main" id="{64E85351-D15A-526A-F1C7-19754D374C77}"/>
              </a:ext>
            </a:extLst>
          </p:cNvPr>
          <p:cNvSpPr txBox="1">
            <a:spLocks/>
          </p:cNvSpPr>
          <p:nvPr/>
        </p:nvSpPr>
        <p:spPr>
          <a:xfrm>
            <a:off x="7411453" y="2478024"/>
            <a:ext cx="3872243" cy="369417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28600">
              <a:buFont typeface="Arial" panose="020B0604020202020204" pitchFamily="34" charset="0"/>
              <a:buChar char="•"/>
            </a:pPr>
            <a:r>
              <a:rPr lang="en-US" sz="1800">
                <a:solidFill>
                  <a:schemeClr val="tx1"/>
                </a:solidFill>
              </a:rPr>
              <a:t>High interest rate appears to help lower inflation</a:t>
            </a:r>
          </a:p>
          <a:p>
            <a:pPr marL="285750" indent="-228600">
              <a:buFont typeface="Arial" panose="020B0604020202020204" pitchFamily="34" charset="0"/>
              <a:buChar char="•"/>
            </a:pPr>
            <a:r>
              <a:rPr lang="en-US" sz="1800">
                <a:solidFill>
                  <a:schemeClr val="tx1"/>
                </a:solidFill>
              </a:rPr>
              <a:t>The highest interest rate and inflation was in the 1980’s</a:t>
            </a:r>
          </a:p>
          <a:p>
            <a:pPr indent="-228600">
              <a:buFont typeface="Arial" panose="020B0604020202020204" pitchFamily="34" charset="0"/>
              <a:buChar char="•"/>
            </a:pPr>
            <a:endParaRPr lang="en-US" sz="1800">
              <a:solidFill>
                <a:schemeClr val="tx1"/>
              </a:solidFill>
            </a:endParaRP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defRPr/>
            </a:pPr>
            <a:r>
              <a:rPr lang="en-US" sz="800" kern="1200">
                <a:solidFill>
                  <a:schemeClr val="tx1">
                    <a:lumMod val="50000"/>
                    <a:lumOff val="50000"/>
                  </a:schemeClr>
                </a:solidFill>
                <a:latin typeface="Calibri" panose="020F0502020204030204"/>
                <a:ea typeface="+mn-ea"/>
                <a:cs typeface="+mn-cs"/>
              </a:rPr>
              <a:t>Impact of Interest Rates on Recessions, Inflation, Unemployment and the Global Economy. </a:t>
            </a:r>
          </a:p>
          <a:p>
            <a:pPr>
              <a:lnSpc>
                <a:spcPct val="90000"/>
              </a:lnSpc>
              <a:spcAft>
                <a:spcPts val="600"/>
              </a:spcAft>
              <a:defRPr/>
            </a:pPr>
            <a:endParaRPr lang="en-US" sz="800" kern="1200">
              <a:solidFill>
                <a:schemeClr val="tx1">
                  <a:lumMod val="50000"/>
                  <a:lumOff val="50000"/>
                </a:scheme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tx1">
                    <a:lumMod val="50000"/>
                    <a:lumOff val="50000"/>
                  </a:schemeClr>
                </a:solidFill>
                <a:latin typeface="Calibri" panose="020F0502020204030204"/>
              </a:rPr>
              <a:pPr>
                <a:spcAft>
                  <a:spcPts val="600"/>
                </a:spcAft>
                <a:defRPr/>
              </a:pPr>
              <a:t>12</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71790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8F16D6D-9D92-3C3E-0BEE-20845B872D91}"/>
              </a:ext>
            </a:extLst>
          </p:cNvPr>
          <p:cNvSpPr>
            <a:spLocks noGrp="1"/>
          </p:cNvSpPr>
          <p:nvPr>
            <p:ph type="title"/>
          </p:nvPr>
        </p:nvSpPr>
        <p:spPr>
          <a:xfrm>
            <a:off x="594360" y="640263"/>
            <a:ext cx="3822192" cy="1344975"/>
          </a:xfrm>
        </p:spPr>
        <p:txBody>
          <a:bodyPr vert="horz" lIns="91440" tIns="45720" rIns="91440" bIns="45720" rtlCol="0" anchor="ctr">
            <a:normAutofit/>
          </a:bodyPr>
          <a:lstStyle/>
          <a:p>
            <a:pPr algn="l"/>
            <a:r>
              <a:rPr lang="en-US" sz="3100" kern="1200">
                <a:solidFill>
                  <a:schemeClr val="bg1"/>
                </a:solidFill>
                <a:latin typeface="+mj-lt"/>
                <a:ea typeface="+mj-ea"/>
                <a:cs typeface="+mj-cs"/>
              </a:rPr>
              <a:t>Interest Rate vs Inflation Rate</a:t>
            </a:r>
          </a:p>
        </p:txBody>
      </p:sp>
      <p:cxnSp>
        <p:nvCxnSpPr>
          <p:cNvPr id="28" name="Straight Connector 27">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7DC09C7-0643-2E82-0042-A628F210D4F1}"/>
              </a:ext>
            </a:extLst>
          </p:cNvPr>
          <p:cNvSpPr>
            <a:spLocks noGrp="1"/>
          </p:cNvSpPr>
          <p:nvPr>
            <p:ph type="body" idx="1"/>
          </p:nvPr>
        </p:nvSpPr>
        <p:spPr>
          <a:xfrm>
            <a:off x="593610" y="2121763"/>
            <a:ext cx="3822192" cy="3773010"/>
          </a:xfrm>
        </p:spPr>
        <p:txBody>
          <a:bodyPr vert="horz" lIns="91440" tIns="45720" rIns="91440" bIns="45720" rtlCol="0">
            <a:normAutofit/>
          </a:bodyPr>
          <a:lstStyle/>
          <a:p>
            <a:pPr marL="342900" indent="-228600">
              <a:buFont typeface="Arial" panose="020B0604020202020204" pitchFamily="34" charset="0"/>
              <a:buChar char="•"/>
            </a:pPr>
            <a:r>
              <a:rPr lang="en-US" dirty="0">
                <a:solidFill>
                  <a:schemeClr val="bg1"/>
                </a:solidFill>
                <a:latin typeface="+mn-lt"/>
                <a:ea typeface="+mn-ea"/>
                <a:cs typeface="+mn-cs"/>
              </a:rPr>
              <a:t>The r-value is 0.710.</a:t>
            </a:r>
          </a:p>
          <a:p>
            <a:pPr marL="342900" indent="-228600">
              <a:buFont typeface="Arial" panose="020B0604020202020204" pitchFamily="34" charset="0"/>
              <a:buChar char="•"/>
            </a:pPr>
            <a:r>
              <a:rPr lang="en-US" dirty="0">
                <a:solidFill>
                  <a:schemeClr val="bg1"/>
                </a:solidFill>
                <a:latin typeface="+mn-lt"/>
                <a:ea typeface="+mn-ea"/>
                <a:cs typeface="+mn-cs"/>
              </a:rPr>
              <a:t>This represents a strong correlation between inflation and interest rates.</a:t>
            </a:r>
          </a:p>
          <a:p>
            <a:pPr marL="342900" indent="-228600">
              <a:buFont typeface="Arial" panose="020B0604020202020204" pitchFamily="34" charset="0"/>
              <a:buChar char="•"/>
            </a:pPr>
            <a:r>
              <a:rPr lang="en-US" dirty="0">
                <a:solidFill>
                  <a:schemeClr val="bg1"/>
                </a:solidFill>
                <a:latin typeface="+mn-lt"/>
                <a:ea typeface="+mn-ea"/>
                <a:cs typeface="+mn-cs"/>
              </a:rPr>
              <a:t>This strong correlation suggests that raising the interest rate by the fed is a working solution to combat rising inflation.</a:t>
            </a:r>
          </a:p>
        </p:txBody>
      </p:sp>
      <p:pic>
        <p:nvPicPr>
          <p:cNvPr id="21" name="Picture 20" descr="Chart, scatter chart&#10;&#10;Description automatically generated">
            <a:extLst>
              <a:ext uri="{FF2B5EF4-FFF2-40B4-BE49-F238E27FC236}">
                <a16:creationId xmlns:a16="http://schemas.microsoft.com/office/drawing/2014/main" id="{DA04EE20-A14B-1220-5C0E-EBD2B714F38A}"/>
              </a:ext>
            </a:extLst>
          </p:cNvPr>
          <p:cNvPicPr>
            <a:picLocks noChangeAspect="1"/>
          </p:cNvPicPr>
          <p:nvPr/>
        </p:nvPicPr>
        <p:blipFill>
          <a:blip r:embed="rId2"/>
          <a:stretch>
            <a:fillRect/>
          </a:stretch>
        </p:blipFill>
        <p:spPr>
          <a:xfrm>
            <a:off x="5110716" y="1152391"/>
            <a:ext cx="6596652" cy="4397768"/>
          </a:xfrm>
          <a:prstGeom prst="rect">
            <a:avLst/>
          </a:prstGeom>
        </p:spPr>
      </p:pic>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13</a:t>
            </a:fld>
            <a:endParaRPr lang="en-US" sz="1200"/>
          </a:p>
        </p:txBody>
      </p:sp>
    </p:spTree>
    <p:extLst>
      <p:ext uri="{BB962C8B-B14F-4D97-AF65-F5344CB8AC3E}">
        <p14:creationId xmlns:p14="http://schemas.microsoft.com/office/powerpoint/2010/main" val="848289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F25859A-4563-DFF5-5819-1D5ACDF4785B}"/>
              </a:ext>
            </a:extLst>
          </p:cNvPr>
          <p:cNvSpPr txBox="1"/>
          <p:nvPr/>
        </p:nvSpPr>
        <p:spPr>
          <a:xfrm>
            <a:off x="838199" y="338667"/>
            <a:ext cx="10515599" cy="10667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kern="1200" dirty="0">
                <a:solidFill>
                  <a:schemeClr val="tx1"/>
                </a:solidFill>
                <a:latin typeface="+mj-lt"/>
                <a:ea typeface="+mj-ea"/>
                <a:cs typeface="+mj-cs"/>
              </a:rPr>
              <a:t>INTEREST RATE AND UNEMPLOYMENT RATE OVER TIME</a:t>
            </a:r>
          </a:p>
        </p:txBody>
      </p:sp>
      <p:pic>
        <p:nvPicPr>
          <p:cNvPr id="10" name="Picture 9" descr="Chart, line chart, histogram&#10;&#10;Description automatically generated">
            <a:extLst>
              <a:ext uri="{FF2B5EF4-FFF2-40B4-BE49-F238E27FC236}">
                <a16:creationId xmlns:a16="http://schemas.microsoft.com/office/drawing/2014/main" id="{E1FA1C16-D162-C43B-BCEA-4FFCA81644AC}"/>
              </a:ext>
            </a:extLst>
          </p:cNvPr>
          <p:cNvPicPr>
            <a:picLocks noChangeAspect="1"/>
          </p:cNvPicPr>
          <p:nvPr/>
        </p:nvPicPr>
        <p:blipFill>
          <a:blip r:embed="rId2"/>
          <a:stretch>
            <a:fillRect/>
          </a:stretch>
        </p:blipFill>
        <p:spPr>
          <a:xfrm>
            <a:off x="1784594" y="1863801"/>
            <a:ext cx="8622810" cy="4440746"/>
          </a:xfrm>
          <a:prstGeom prst="rect">
            <a:avLst/>
          </a:prstGeom>
        </p:spPr>
      </p:pic>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14</a:t>
            </a:fld>
            <a:endParaRPr lang="en-US" sz="1200"/>
          </a:p>
        </p:txBody>
      </p:sp>
    </p:spTree>
    <p:extLst>
      <p:ext uri="{BB962C8B-B14F-4D97-AF65-F5344CB8AC3E}">
        <p14:creationId xmlns:p14="http://schemas.microsoft.com/office/powerpoint/2010/main" val="1737624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F25859A-4563-DFF5-5819-1D5ACDF4785B}"/>
              </a:ext>
            </a:extLst>
          </p:cNvPr>
          <p:cNvSpPr txBox="1"/>
          <p:nvPr/>
        </p:nvSpPr>
        <p:spPr>
          <a:xfrm>
            <a:off x="838201" y="136525"/>
            <a:ext cx="10515599" cy="10667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kern="1200" dirty="0">
                <a:solidFill>
                  <a:schemeClr val="tx1"/>
                </a:solidFill>
                <a:latin typeface="+mj-lt"/>
                <a:ea typeface="+mj-ea"/>
                <a:cs typeface="+mj-cs"/>
              </a:rPr>
              <a:t>INTEREST RATE AND UMEMPLOYMENT RATE OVER TIME</a:t>
            </a:r>
          </a:p>
        </p:txBody>
      </p:sp>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15</a:t>
            </a:fld>
            <a:endParaRPr lang="en-US" sz="1200"/>
          </a:p>
        </p:txBody>
      </p:sp>
      <p:pic>
        <p:nvPicPr>
          <p:cNvPr id="2" name="Picture 1">
            <a:extLst>
              <a:ext uri="{FF2B5EF4-FFF2-40B4-BE49-F238E27FC236}">
                <a16:creationId xmlns:a16="http://schemas.microsoft.com/office/drawing/2014/main" id="{302633BB-C259-9D37-42B7-A957012E18C2}"/>
              </a:ext>
            </a:extLst>
          </p:cNvPr>
          <p:cNvPicPr>
            <a:picLocks noChangeAspect="1"/>
          </p:cNvPicPr>
          <p:nvPr/>
        </p:nvPicPr>
        <p:blipFill>
          <a:blip r:embed="rId2"/>
          <a:stretch>
            <a:fillRect/>
          </a:stretch>
        </p:blipFill>
        <p:spPr>
          <a:xfrm>
            <a:off x="1758948" y="1203324"/>
            <a:ext cx="9028261" cy="5153025"/>
          </a:xfrm>
          <a:prstGeom prst="rect">
            <a:avLst/>
          </a:prstGeom>
        </p:spPr>
      </p:pic>
    </p:spTree>
    <p:extLst>
      <p:ext uri="{BB962C8B-B14F-4D97-AF65-F5344CB8AC3E}">
        <p14:creationId xmlns:p14="http://schemas.microsoft.com/office/powerpoint/2010/main" val="3571699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F25859A-4563-DFF5-5819-1D5ACDF4785B}"/>
              </a:ext>
            </a:extLst>
          </p:cNvPr>
          <p:cNvSpPr txBox="1"/>
          <p:nvPr/>
        </p:nvSpPr>
        <p:spPr>
          <a:xfrm>
            <a:off x="838199" y="338667"/>
            <a:ext cx="10515599" cy="10667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kern="1200" dirty="0">
                <a:solidFill>
                  <a:schemeClr val="tx1"/>
                </a:solidFill>
                <a:latin typeface="+mj-lt"/>
                <a:ea typeface="+mj-ea"/>
                <a:cs typeface="+mj-cs"/>
              </a:rPr>
              <a:t>INTEREST RATE </a:t>
            </a:r>
            <a:r>
              <a:rPr lang="en-US" sz="3000" dirty="0">
                <a:latin typeface="+mj-lt"/>
                <a:ea typeface="+mj-ea"/>
                <a:cs typeface="+mj-cs"/>
              </a:rPr>
              <a:t>COMPARED TO THE UNEMPLOYMENT RATE OF MEN AND WOMEN</a:t>
            </a:r>
            <a:endParaRPr lang="en-US" sz="3000" kern="1200" dirty="0">
              <a:solidFill>
                <a:schemeClr val="tx1"/>
              </a:solidFill>
              <a:latin typeface="+mj-lt"/>
              <a:ea typeface="+mj-ea"/>
              <a:cs typeface="+mj-cs"/>
            </a:endParaRPr>
          </a:p>
        </p:txBody>
      </p:sp>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16</a:t>
            </a:fld>
            <a:endParaRPr lang="en-US" sz="1200"/>
          </a:p>
        </p:txBody>
      </p:sp>
      <p:pic>
        <p:nvPicPr>
          <p:cNvPr id="2" name="Picture 1">
            <a:extLst>
              <a:ext uri="{FF2B5EF4-FFF2-40B4-BE49-F238E27FC236}">
                <a16:creationId xmlns:a16="http://schemas.microsoft.com/office/drawing/2014/main" id="{25FD4053-0A82-E7C7-370A-98DA628499F4}"/>
              </a:ext>
            </a:extLst>
          </p:cNvPr>
          <p:cNvPicPr>
            <a:picLocks noChangeAspect="1"/>
          </p:cNvPicPr>
          <p:nvPr/>
        </p:nvPicPr>
        <p:blipFill>
          <a:blip r:embed="rId2"/>
          <a:stretch>
            <a:fillRect/>
          </a:stretch>
        </p:blipFill>
        <p:spPr>
          <a:xfrm>
            <a:off x="1303867" y="1545634"/>
            <a:ext cx="9415821" cy="4876912"/>
          </a:xfrm>
          <a:prstGeom prst="rect">
            <a:avLst/>
          </a:prstGeom>
        </p:spPr>
      </p:pic>
    </p:spTree>
    <p:extLst>
      <p:ext uri="{BB962C8B-B14F-4D97-AF65-F5344CB8AC3E}">
        <p14:creationId xmlns:p14="http://schemas.microsoft.com/office/powerpoint/2010/main" val="570555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F25859A-4563-DFF5-5819-1D5ACDF4785B}"/>
              </a:ext>
            </a:extLst>
          </p:cNvPr>
          <p:cNvSpPr txBox="1"/>
          <p:nvPr/>
        </p:nvSpPr>
        <p:spPr>
          <a:xfrm>
            <a:off x="838199" y="338667"/>
            <a:ext cx="10515599" cy="10667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kern="1200" dirty="0">
                <a:solidFill>
                  <a:schemeClr val="tx1"/>
                </a:solidFill>
                <a:latin typeface="+mj-lt"/>
                <a:ea typeface="+mj-ea"/>
                <a:cs typeface="+mj-cs"/>
              </a:rPr>
              <a:t>INTEREST RATE </a:t>
            </a:r>
            <a:r>
              <a:rPr lang="en-US" sz="3000" dirty="0">
                <a:latin typeface="+mj-lt"/>
                <a:ea typeface="+mj-ea"/>
                <a:cs typeface="+mj-cs"/>
              </a:rPr>
              <a:t>COMPARED TO THE UNEMPLOYMENT RATE OF MEN AND WOMEN</a:t>
            </a:r>
            <a:endParaRPr lang="en-US" sz="3000" kern="1200" dirty="0">
              <a:solidFill>
                <a:schemeClr val="tx1"/>
              </a:solidFill>
              <a:latin typeface="+mj-lt"/>
              <a:ea typeface="+mj-ea"/>
              <a:cs typeface="+mj-cs"/>
            </a:endParaRPr>
          </a:p>
        </p:txBody>
      </p:sp>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17</a:t>
            </a:fld>
            <a:endParaRPr lang="en-US" sz="1200"/>
          </a:p>
        </p:txBody>
      </p:sp>
      <p:pic>
        <p:nvPicPr>
          <p:cNvPr id="3" name="Picture 2">
            <a:extLst>
              <a:ext uri="{FF2B5EF4-FFF2-40B4-BE49-F238E27FC236}">
                <a16:creationId xmlns:a16="http://schemas.microsoft.com/office/drawing/2014/main" id="{61AC5572-41D4-0228-A311-1EF169F659AE}"/>
              </a:ext>
            </a:extLst>
          </p:cNvPr>
          <p:cNvPicPr>
            <a:picLocks noChangeAspect="1"/>
          </p:cNvPicPr>
          <p:nvPr/>
        </p:nvPicPr>
        <p:blipFill>
          <a:blip r:embed="rId2"/>
          <a:stretch>
            <a:fillRect/>
          </a:stretch>
        </p:blipFill>
        <p:spPr>
          <a:xfrm>
            <a:off x="1659467" y="1329266"/>
            <a:ext cx="8551333" cy="5007878"/>
          </a:xfrm>
          <a:prstGeom prst="rect">
            <a:avLst/>
          </a:prstGeom>
        </p:spPr>
      </p:pic>
    </p:spTree>
    <p:extLst>
      <p:ext uri="{BB962C8B-B14F-4D97-AF65-F5344CB8AC3E}">
        <p14:creationId xmlns:p14="http://schemas.microsoft.com/office/powerpoint/2010/main" val="3366946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5418374" y="6356350"/>
            <a:ext cx="4114800" cy="365125"/>
          </a:xfrm>
        </p:spPr>
        <p:txBody>
          <a:bodyPr vert="horz" lIns="91440" tIns="45720" rIns="91440" bIns="45720" rtlCol="0" anchor="ctr">
            <a:normAutofit/>
          </a:bodyPr>
          <a:lstStyle/>
          <a:p>
            <a:pPr algn="l">
              <a:lnSpc>
                <a:spcPct val="90000"/>
              </a:lnSpc>
              <a:spcAft>
                <a:spcPts val="600"/>
              </a:spcAft>
            </a:pPr>
            <a:r>
              <a:rPr lang="en-US" sz="700" b="1" i="0" u="none" strike="noStrike" kern="1200">
                <a:solidFill>
                  <a:schemeClr val="tx1">
                    <a:lumMod val="50000"/>
                    <a:lumOff val="50000"/>
                  </a:schemeClr>
                </a:solidFill>
                <a:effectLst/>
                <a:latin typeface="+mn-lt"/>
                <a:ea typeface="+mn-ea"/>
                <a:cs typeface="+mn-cs"/>
              </a:rPr>
              <a:t>Impact of Interest Rates on Recessions, Inflation, Unemployment and the Global Economy. </a:t>
            </a:r>
            <a:endParaRPr lang="en-US" sz="700" kern="1200">
              <a:solidFill>
                <a:schemeClr val="tx1">
                  <a:lumMod val="50000"/>
                  <a:lumOff val="50000"/>
                </a:schemeClr>
              </a:solidFill>
              <a:latin typeface="+mn-lt"/>
              <a:ea typeface="+mn-ea"/>
              <a:cs typeface="+mn-cs"/>
            </a:endParaRPr>
          </a:p>
          <a:p>
            <a:pPr algn="l">
              <a:lnSpc>
                <a:spcPct val="90000"/>
              </a:lnSpc>
              <a:spcAft>
                <a:spcPts val="600"/>
              </a:spcAft>
            </a:pPr>
            <a:endParaRPr lang="en-US" sz="700" kern="1200">
              <a:solidFill>
                <a:schemeClr val="tx1">
                  <a:lumMod val="50000"/>
                  <a:lumOff val="5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50000"/>
                    <a:lumOff val="50000"/>
                  </a:schemeClr>
                </a:solidFill>
              </a:rPr>
              <a:pPr>
                <a:spcAft>
                  <a:spcPts val="600"/>
                </a:spcAft>
              </a:pPr>
              <a:t>18</a:t>
            </a:fld>
            <a:endParaRPr lang="en-US" sz="1200">
              <a:solidFill>
                <a:schemeClr val="tx1">
                  <a:lumMod val="50000"/>
                  <a:lumOff val="50000"/>
                </a:schemeClr>
              </a:solidFill>
            </a:endParaRPr>
          </a:p>
        </p:txBody>
      </p:sp>
      <p:grpSp>
        <p:nvGrpSpPr>
          <p:cNvPr id="3" name="Group 2">
            <a:extLst>
              <a:ext uri="{FF2B5EF4-FFF2-40B4-BE49-F238E27FC236}">
                <a16:creationId xmlns:a16="http://schemas.microsoft.com/office/drawing/2014/main" id="{E8F04BAC-71F0-59ED-CE2E-2829789A05B7}"/>
              </a:ext>
            </a:extLst>
          </p:cNvPr>
          <p:cNvGrpSpPr/>
          <p:nvPr/>
        </p:nvGrpSpPr>
        <p:grpSpPr>
          <a:xfrm>
            <a:off x="1076213" y="242091"/>
            <a:ext cx="3165225" cy="6373818"/>
            <a:chOff x="857250" y="0"/>
            <a:chExt cx="2921000" cy="6858000"/>
          </a:xfrm>
        </p:grpSpPr>
        <p:pic>
          <p:nvPicPr>
            <p:cNvPr id="4" name="Graphic 3">
              <a:extLst>
                <a:ext uri="{FF2B5EF4-FFF2-40B4-BE49-F238E27FC236}">
                  <a16:creationId xmlns:a16="http://schemas.microsoft.com/office/drawing/2014/main" id="{068B5D9C-99D9-6C89-5189-52603A350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7250" y="0"/>
              <a:ext cx="2921000" cy="2190750"/>
            </a:xfrm>
            <a:prstGeom prst="rect">
              <a:avLst/>
            </a:prstGeom>
          </p:spPr>
        </p:pic>
        <p:pic>
          <p:nvPicPr>
            <p:cNvPr id="7" name="Graphic 6">
              <a:extLst>
                <a:ext uri="{FF2B5EF4-FFF2-40B4-BE49-F238E27FC236}">
                  <a16:creationId xmlns:a16="http://schemas.microsoft.com/office/drawing/2014/main" id="{FD6FA9C9-9C6D-934B-0D31-3CD182900E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7250" y="2297906"/>
              <a:ext cx="2921000" cy="2190750"/>
            </a:xfrm>
            <a:prstGeom prst="rect">
              <a:avLst/>
            </a:prstGeom>
          </p:spPr>
        </p:pic>
        <p:pic>
          <p:nvPicPr>
            <p:cNvPr id="8" name="Graphic 7">
              <a:extLst>
                <a:ext uri="{FF2B5EF4-FFF2-40B4-BE49-F238E27FC236}">
                  <a16:creationId xmlns:a16="http://schemas.microsoft.com/office/drawing/2014/main" id="{27967640-6CD9-98F2-5BFA-E15E68318F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250" y="4667250"/>
              <a:ext cx="2921000" cy="2190750"/>
            </a:xfrm>
            <a:prstGeom prst="rect">
              <a:avLst/>
            </a:prstGeom>
          </p:spPr>
        </p:pic>
      </p:grpSp>
      <p:grpSp>
        <p:nvGrpSpPr>
          <p:cNvPr id="9" name="Group 8">
            <a:extLst>
              <a:ext uri="{FF2B5EF4-FFF2-40B4-BE49-F238E27FC236}">
                <a16:creationId xmlns:a16="http://schemas.microsoft.com/office/drawing/2014/main" id="{C65EE937-15BD-8F9B-3091-C8753C553D89}"/>
              </a:ext>
            </a:extLst>
          </p:cNvPr>
          <p:cNvGrpSpPr/>
          <p:nvPr/>
        </p:nvGrpSpPr>
        <p:grpSpPr>
          <a:xfrm>
            <a:off x="4662385" y="242090"/>
            <a:ext cx="3315065" cy="6558598"/>
            <a:chOff x="4635500" y="71437"/>
            <a:chExt cx="2921000" cy="6786563"/>
          </a:xfrm>
        </p:grpSpPr>
        <p:pic>
          <p:nvPicPr>
            <p:cNvPr id="10" name="Graphic 9">
              <a:extLst>
                <a:ext uri="{FF2B5EF4-FFF2-40B4-BE49-F238E27FC236}">
                  <a16:creationId xmlns:a16="http://schemas.microsoft.com/office/drawing/2014/main" id="{8A40C70C-AC5F-EE38-9F1C-8D87EE9AD8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5500" y="71437"/>
              <a:ext cx="2921000" cy="2190750"/>
            </a:xfrm>
            <a:prstGeom prst="rect">
              <a:avLst/>
            </a:prstGeom>
          </p:spPr>
        </p:pic>
        <p:pic>
          <p:nvPicPr>
            <p:cNvPr id="11" name="Graphic 10">
              <a:extLst>
                <a:ext uri="{FF2B5EF4-FFF2-40B4-BE49-F238E27FC236}">
                  <a16:creationId xmlns:a16="http://schemas.microsoft.com/office/drawing/2014/main" id="{464BF2E2-62A4-6A39-2688-0BC5ED03E6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35500" y="2333626"/>
              <a:ext cx="2921000" cy="2190750"/>
            </a:xfrm>
            <a:prstGeom prst="rect">
              <a:avLst/>
            </a:prstGeom>
          </p:spPr>
        </p:pic>
        <p:pic>
          <p:nvPicPr>
            <p:cNvPr id="12" name="Graphic 11">
              <a:extLst>
                <a:ext uri="{FF2B5EF4-FFF2-40B4-BE49-F238E27FC236}">
                  <a16:creationId xmlns:a16="http://schemas.microsoft.com/office/drawing/2014/main" id="{9BFA2EFC-7444-FDF8-DF70-2AD1A364F9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35500" y="4667250"/>
              <a:ext cx="2921000" cy="2190750"/>
            </a:xfrm>
            <a:prstGeom prst="rect">
              <a:avLst/>
            </a:prstGeom>
          </p:spPr>
        </p:pic>
      </p:grpSp>
      <p:grpSp>
        <p:nvGrpSpPr>
          <p:cNvPr id="16" name="Group 15">
            <a:extLst>
              <a:ext uri="{FF2B5EF4-FFF2-40B4-BE49-F238E27FC236}">
                <a16:creationId xmlns:a16="http://schemas.microsoft.com/office/drawing/2014/main" id="{FD1E769B-A946-9FEE-9233-643D97E09CD8}"/>
              </a:ext>
            </a:extLst>
          </p:cNvPr>
          <p:cNvGrpSpPr/>
          <p:nvPr/>
        </p:nvGrpSpPr>
        <p:grpSpPr>
          <a:xfrm>
            <a:off x="8413750" y="242090"/>
            <a:ext cx="3143666" cy="6615909"/>
            <a:chOff x="8413750" y="71438"/>
            <a:chExt cx="2921000" cy="6786562"/>
          </a:xfrm>
        </p:grpSpPr>
        <p:pic>
          <p:nvPicPr>
            <p:cNvPr id="18" name="Graphic 17">
              <a:extLst>
                <a:ext uri="{FF2B5EF4-FFF2-40B4-BE49-F238E27FC236}">
                  <a16:creationId xmlns:a16="http://schemas.microsoft.com/office/drawing/2014/main" id="{9B624C9D-070B-CB1A-BB2E-D8050F65DA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13750" y="2333626"/>
              <a:ext cx="2921000" cy="2190750"/>
            </a:xfrm>
            <a:prstGeom prst="rect">
              <a:avLst/>
            </a:prstGeom>
          </p:spPr>
        </p:pic>
        <p:pic>
          <p:nvPicPr>
            <p:cNvPr id="20" name="Graphic 19">
              <a:extLst>
                <a:ext uri="{FF2B5EF4-FFF2-40B4-BE49-F238E27FC236}">
                  <a16:creationId xmlns:a16="http://schemas.microsoft.com/office/drawing/2014/main" id="{1E99FDF7-2757-E99B-9135-5BB9C0CE09A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13750" y="71438"/>
              <a:ext cx="2921000" cy="2190750"/>
            </a:xfrm>
            <a:prstGeom prst="rect">
              <a:avLst/>
            </a:prstGeom>
          </p:spPr>
        </p:pic>
        <p:pic>
          <p:nvPicPr>
            <p:cNvPr id="22" name="Graphic 21">
              <a:extLst>
                <a:ext uri="{FF2B5EF4-FFF2-40B4-BE49-F238E27FC236}">
                  <a16:creationId xmlns:a16="http://schemas.microsoft.com/office/drawing/2014/main" id="{7C4D9744-DA20-3E75-FEC6-965C8309202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13750" y="4667250"/>
              <a:ext cx="2921000" cy="2190750"/>
            </a:xfrm>
            <a:prstGeom prst="rect">
              <a:avLst/>
            </a:prstGeom>
          </p:spPr>
        </p:pic>
      </p:grpSp>
    </p:spTree>
    <p:extLst>
      <p:ext uri="{BB962C8B-B14F-4D97-AF65-F5344CB8AC3E}">
        <p14:creationId xmlns:p14="http://schemas.microsoft.com/office/powerpoint/2010/main" val="1634788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39">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Chart, line chart&#10;&#10;Description automatically generated">
            <a:extLst>
              <a:ext uri="{FF2B5EF4-FFF2-40B4-BE49-F238E27FC236}">
                <a16:creationId xmlns:a16="http://schemas.microsoft.com/office/drawing/2014/main" id="{215399E0-7007-ADFC-388F-E7ADBEC85E61}"/>
              </a:ext>
            </a:extLst>
          </p:cNvPr>
          <p:cNvPicPr>
            <a:picLocks noChangeAspect="1"/>
          </p:cNvPicPr>
          <p:nvPr/>
        </p:nvPicPr>
        <p:blipFill rotWithShape="1">
          <a:blip r:embed="rId2"/>
          <a:srcRect r="2867" b="1"/>
          <a:stretch/>
        </p:blipFill>
        <p:spPr>
          <a:xfrm>
            <a:off x="879631" y="714828"/>
            <a:ext cx="10524601" cy="5200830"/>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lumMod val="50000"/>
                    <a:lumOff val="50000"/>
                  </a:schemeClr>
                </a:solidFill>
                <a:effectLst/>
                <a:latin typeface="+mn-lt"/>
                <a:ea typeface="+mn-ea"/>
                <a:cs typeface="+mn-cs"/>
              </a:rPr>
              <a:t>Impact of Interest Rates on Recessions, Inflation, Unemployment and the Global Economy. </a:t>
            </a:r>
            <a:endParaRPr lang="en-US" sz="700" kern="1200">
              <a:solidFill>
                <a:schemeClr val="tx1">
                  <a:lumMod val="50000"/>
                  <a:lumOff val="50000"/>
                </a:schemeClr>
              </a:solidFill>
              <a:latin typeface="+mn-lt"/>
              <a:ea typeface="+mn-ea"/>
              <a:cs typeface="+mn-cs"/>
            </a:endParaRPr>
          </a:p>
          <a:p>
            <a:pPr>
              <a:lnSpc>
                <a:spcPct val="90000"/>
              </a:lnSpc>
              <a:spcAft>
                <a:spcPts val="600"/>
              </a:spcAft>
            </a:pPr>
            <a:endParaRPr lang="en-US" sz="700" kern="1200">
              <a:solidFill>
                <a:schemeClr val="tx1">
                  <a:lumMod val="50000"/>
                  <a:lumOff val="5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50000"/>
                    <a:lumOff val="50000"/>
                  </a:schemeClr>
                </a:solidFill>
              </a:rPr>
              <a:pPr>
                <a:spcAft>
                  <a:spcPts val="600"/>
                </a:spcAft>
              </a:pPr>
              <a:t>19</a:t>
            </a:fld>
            <a:endParaRPr lang="en-US" sz="1200">
              <a:solidFill>
                <a:schemeClr val="tx1">
                  <a:lumMod val="50000"/>
                  <a:lumOff val="50000"/>
                </a:schemeClr>
              </a:solidFill>
            </a:endParaRPr>
          </a:p>
        </p:txBody>
      </p:sp>
    </p:spTree>
    <p:extLst>
      <p:ext uri="{BB962C8B-B14F-4D97-AF65-F5344CB8AC3E}">
        <p14:creationId xmlns:p14="http://schemas.microsoft.com/office/powerpoint/2010/main" val="17363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dirty="0">
                <a:solidFill>
                  <a:schemeClr val="bg1"/>
                </a:solidFill>
                <a:latin typeface="+mj-lt"/>
                <a:ea typeface="+mj-ea"/>
                <a:cs typeface="+mj-cs"/>
              </a:rPr>
              <a:t>Context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pPr marR="0">
              <a:lnSpc>
                <a:spcPct val="90000"/>
              </a:lnSpc>
              <a:spcAft>
                <a:spcPts val="0"/>
              </a:spcAft>
            </a:pPr>
            <a:r>
              <a:rPr lang="en-US" sz="1300" kern="1200" dirty="0">
                <a:solidFill>
                  <a:schemeClr val="bg1"/>
                </a:solidFill>
                <a:effectLst/>
                <a:latin typeface="+mn-lt"/>
                <a:ea typeface="+mn-ea"/>
                <a:cs typeface="+mn-cs"/>
              </a:rPr>
              <a:t>Recently, the Federal Reserve, the US central bank has been increasing the interest rates to stabilize the economy. Since March of 2022, the rate change (bps) has been increased 8 times. </a:t>
            </a:r>
          </a:p>
          <a:p>
            <a:pPr marR="0">
              <a:lnSpc>
                <a:spcPct val="90000"/>
              </a:lnSpc>
              <a:spcAft>
                <a:spcPts val="0"/>
              </a:spcAft>
            </a:pPr>
            <a:r>
              <a:rPr lang="en-US" sz="1300" kern="1200" dirty="0">
                <a:solidFill>
                  <a:schemeClr val="bg1"/>
                </a:solidFill>
                <a:effectLst/>
                <a:latin typeface="+mn-lt"/>
                <a:ea typeface="+mn-ea"/>
                <a:cs typeface="+mn-cs"/>
              </a:rPr>
              <a:t> </a:t>
            </a:r>
          </a:p>
          <a:p>
            <a:pPr marR="0">
              <a:lnSpc>
                <a:spcPct val="90000"/>
              </a:lnSpc>
              <a:spcAft>
                <a:spcPts val="0"/>
              </a:spcAft>
            </a:pPr>
            <a:r>
              <a:rPr lang="en-US" sz="1300" kern="1200" dirty="0">
                <a:solidFill>
                  <a:schemeClr val="bg1"/>
                </a:solidFill>
                <a:effectLst/>
                <a:latin typeface="+mn-lt"/>
                <a:ea typeface="+mn-ea"/>
                <a:cs typeface="+mn-cs"/>
              </a:rPr>
              <a:t>The Fed was created to help the United </a:t>
            </a:r>
            <a:r>
              <a:rPr lang="en-US" sz="1300" kern="1200" spc="40" dirty="0">
                <a:solidFill>
                  <a:schemeClr val="bg1"/>
                </a:solidFill>
                <a:effectLst/>
                <a:latin typeface="+mn-lt"/>
                <a:ea typeface="+mn-ea"/>
                <a:cs typeface="+mn-cs"/>
              </a:rPr>
              <a:t>States economy run smoothly by monitoring several economic indicators, such as unemployment, consumer prices, and gross domestic product (GDP). The increasing rates are affecting all of us. Rate hikes generally mean higher credit card rates, higher interest on car and business loans, and even mortgages</a:t>
            </a:r>
            <a:r>
              <a:rPr lang="en-US" sz="1300" kern="1200" dirty="0">
                <a:solidFill>
                  <a:schemeClr val="bg1"/>
                </a:solidFill>
                <a:effectLst/>
                <a:latin typeface="+mn-lt"/>
                <a:ea typeface="+mn-ea"/>
                <a:cs typeface="+mn-cs"/>
              </a:rPr>
              <a:t>. </a:t>
            </a:r>
          </a:p>
          <a:p>
            <a:pPr marR="0">
              <a:lnSpc>
                <a:spcPct val="90000"/>
              </a:lnSpc>
              <a:spcAft>
                <a:spcPts val="0"/>
              </a:spcAft>
            </a:pPr>
            <a:r>
              <a:rPr lang="en-US" sz="1300" kern="1200" spc="40" dirty="0">
                <a:solidFill>
                  <a:schemeClr val="bg1"/>
                </a:solidFill>
                <a:effectLst/>
                <a:latin typeface="+mn-lt"/>
                <a:ea typeface="+mn-ea"/>
                <a:cs typeface="+mn-cs"/>
              </a:rPr>
              <a:t> </a:t>
            </a:r>
            <a:endParaRPr lang="en-US" sz="1300" kern="1200" dirty="0">
              <a:solidFill>
                <a:schemeClr val="bg1"/>
              </a:solidFill>
              <a:effectLst/>
              <a:latin typeface="+mn-lt"/>
              <a:ea typeface="+mn-ea"/>
              <a:cs typeface="+mn-cs"/>
            </a:endParaRPr>
          </a:p>
          <a:p>
            <a:pPr marR="0">
              <a:lnSpc>
                <a:spcPct val="90000"/>
              </a:lnSpc>
              <a:spcAft>
                <a:spcPts val="0"/>
              </a:spcAft>
            </a:pPr>
            <a:r>
              <a:rPr lang="en-US" sz="1300" kern="1200" spc="40" dirty="0">
                <a:solidFill>
                  <a:schemeClr val="bg1"/>
                </a:solidFill>
                <a:effectLst/>
                <a:latin typeface="+mn-lt"/>
                <a:ea typeface="+mn-ea"/>
                <a:cs typeface="+mn-cs"/>
              </a:rPr>
              <a:t>Our goal for this project is to analyze how interest rate hikes and drops impact the economy. </a:t>
            </a:r>
            <a:endParaRPr lang="en-US" sz="1300" kern="1200" dirty="0">
              <a:solidFill>
                <a:schemeClr val="bg1"/>
              </a:solidFill>
              <a:effectLst/>
              <a:latin typeface="+mn-lt"/>
              <a:ea typeface="+mn-ea"/>
              <a:cs typeface="+mn-cs"/>
            </a:endParaRPr>
          </a:p>
          <a:p>
            <a:pPr>
              <a:lnSpc>
                <a:spcPct val="90000"/>
              </a:lnSpc>
            </a:pPr>
            <a:endParaRPr lang="en-US" sz="1300" kern="1200" dirty="0">
              <a:solidFill>
                <a:srgbClr val="FFC000"/>
              </a:solidFill>
              <a:latin typeface="+mn-lt"/>
              <a:ea typeface="+mn-ea"/>
              <a:cs typeface="+mn-cs"/>
            </a:endParaRPr>
          </a:p>
        </p:txBody>
      </p:sp>
      <p:cxnSp>
        <p:nvCxnSpPr>
          <p:cNvPr id="13" name="Straight Connector 12">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380588" y="6553690"/>
            <a:ext cx="5053698" cy="274320"/>
          </a:xfrm>
        </p:spPr>
        <p:txBody>
          <a:bodyPr vert="horz" lIns="91440" tIns="45720" rIns="91440" bIns="45720" rtlCol="0" anchor="ctr">
            <a:normAutofit/>
          </a:bodyPr>
          <a:lstStyle/>
          <a:p>
            <a:pPr algn="l">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gn="l">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a:spcAft>
                <a:spcPts val="600"/>
              </a:spcAft>
            </a:pPr>
            <a:fld id="{A49DFD55-3C28-40EF-9E31-A92D2E4017FF}" type="slidenum">
              <a:rPr lang="en-US" sz="1050"/>
              <a:pPr>
                <a:spcAft>
                  <a:spcPts val="600"/>
                </a:spcAft>
              </a:pPr>
              <a:t>2</a:t>
            </a:fld>
            <a:endParaRPr lang="en-US" sz="1050"/>
          </a:p>
        </p:txBody>
      </p:sp>
    </p:spTree>
    <p:extLst>
      <p:ext uri="{BB962C8B-B14F-4D97-AF65-F5344CB8AC3E}">
        <p14:creationId xmlns:p14="http://schemas.microsoft.com/office/powerpoint/2010/main" val="1415707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F16D6D-9D92-3C3E-0BEE-20845B872D91}"/>
              </a:ext>
            </a:extLst>
          </p:cNvPr>
          <p:cNvSpPr>
            <a:spLocks noGrp="1"/>
          </p:cNvSpPr>
          <p:nvPr>
            <p:ph type="title"/>
          </p:nvPr>
        </p:nvSpPr>
        <p:spPr/>
        <p:txBody>
          <a:bodyPr>
            <a:noAutofit/>
          </a:bodyPr>
          <a:lstStyle/>
          <a:p>
            <a:r>
              <a:rPr lang="en-US" sz="4800" dirty="0"/>
              <a:t>Global impact of federal interest rate</a:t>
            </a:r>
          </a:p>
        </p:txBody>
      </p:sp>
      <p:sp>
        <p:nvSpPr>
          <p:cNvPr id="7" name="Text Placeholder 6">
            <a:extLst>
              <a:ext uri="{FF2B5EF4-FFF2-40B4-BE49-F238E27FC236}">
                <a16:creationId xmlns:a16="http://schemas.microsoft.com/office/drawing/2014/main" id="{B7DC09C7-0643-2E82-0042-A628F210D4F1}"/>
              </a:ext>
            </a:extLst>
          </p:cNvPr>
          <p:cNvSpPr>
            <a:spLocks noGrp="1"/>
          </p:cNvSpPr>
          <p:nvPr>
            <p:ph type="body" idx="1"/>
          </p:nvPr>
        </p:nvSpPr>
        <p:spPr>
          <a:xfrm>
            <a:off x="1243104" y="2556588"/>
            <a:ext cx="2882475" cy="872412"/>
          </a:xfrm>
        </p:spPr>
        <p:txBody>
          <a:bodyPr/>
          <a:lstStyle/>
          <a:p>
            <a:pPr algn="ctr"/>
            <a:r>
              <a:rPr lang="en-US" dirty="0"/>
              <a:t>Economy Similar in Size as US</a:t>
            </a:r>
          </a:p>
        </p:txBody>
      </p:sp>
      <p:pic>
        <p:nvPicPr>
          <p:cNvPr id="14" name="Content Placeholder 13">
            <a:extLst>
              <a:ext uri="{FF2B5EF4-FFF2-40B4-BE49-F238E27FC236}">
                <a16:creationId xmlns:a16="http://schemas.microsoft.com/office/drawing/2014/main" id="{0F1B39B9-FE12-1DFF-8CD6-362ACA00A707}"/>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969840" y="3872176"/>
            <a:ext cx="3429001" cy="2286000"/>
          </a:xfrm>
        </p:spPr>
      </p:pic>
      <p:sp>
        <p:nvSpPr>
          <p:cNvPr id="9" name="Text Placeholder 8">
            <a:extLst>
              <a:ext uri="{FF2B5EF4-FFF2-40B4-BE49-F238E27FC236}">
                <a16:creationId xmlns:a16="http://schemas.microsoft.com/office/drawing/2014/main" id="{862764CF-524F-8BD9-432F-CE287E3799D8}"/>
              </a:ext>
            </a:extLst>
          </p:cNvPr>
          <p:cNvSpPr>
            <a:spLocks noGrp="1"/>
          </p:cNvSpPr>
          <p:nvPr>
            <p:ph type="body" sz="quarter" idx="3"/>
          </p:nvPr>
        </p:nvSpPr>
        <p:spPr>
          <a:xfrm>
            <a:off x="4647665" y="2556588"/>
            <a:ext cx="2896671" cy="872412"/>
          </a:xfrm>
        </p:spPr>
        <p:txBody>
          <a:bodyPr/>
          <a:lstStyle/>
          <a:p>
            <a:pPr algn="ctr"/>
            <a:r>
              <a:rPr lang="en-US" dirty="0"/>
              <a:t>Bottom of the ‘Top 50 Economies’</a:t>
            </a:r>
          </a:p>
        </p:txBody>
      </p:sp>
      <p:pic>
        <p:nvPicPr>
          <p:cNvPr id="16" name="Content Placeholder 15">
            <a:extLst>
              <a:ext uri="{FF2B5EF4-FFF2-40B4-BE49-F238E27FC236}">
                <a16:creationId xmlns:a16="http://schemas.microsoft.com/office/drawing/2014/main" id="{14479A5F-EA23-AF60-7DE8-7C19FBA92E8E}"/>
              </a:ext>
            </a:extLst>
          </p:cNvPr>
          <p:cNvPicPr>
            <a:picLocks noGrp="1" noChangeAspect="1"/>
          </p:cNvPicPr>
          <p:nvPr>
            <p:ph sz="quarter" idx="4"/>
          </p:nvPr>
        </p:nvPicPr>
        <p:blipFill>
          <a:blip r:embed="rId4">
            <a:extLst>
              <a:ext uri="{96DAC541-7B7A-43D3-8B79-37D633B846F1}">
                <asvg:svgBlip xmlns:asvg="http://schemas.microsoft.com/office/drawing/2016/SVG/main" r:embed="rId5"/>
              </a:ext>
            </a:extLst>
          </a:blip>
          <a:stretch>
            <a:fillRect/>
          </a:stretch>
        </p:blipFill>
        <p:spPr>
          <a:xfrm>
            <a:off x="4381500" y="3872176"/>
            <a:ext cx="3429000" cy="2286000"/>
          </a:xfrm>
        </p:spPr>
      </p:pic>
      <p:sp>
        <p:nvSpPr>
          <p:cNvPr id="11" name="Text Placeholder 10">
            <a:extLst>
              <a:ext uri="{FF2B5EF4-FFF2-40B4-BE49-F238E27FC236}">
                <a16:creationId xmlns:a16="http://schemas.microsoft.com/office/drawing/2014/main" id="{ABBD7261-8EB8-F0FE-12CC-0974C33C57E1}"/>
              </a:ext>
            </a:extLst>
          </p:cNvPr>
          <p:cNvSpPr>
            <a:spLocks noGrp="1"/>
          </p:cNvSpPr>
          <p:nvPr>
            <p:ph type="body" idx="13"/>
          </p:nvPr>
        </p:nvSpPr>
        <p:spPr>
          <a:xfrm>
            <a:off x="8066421" y="2556588"/>
            <a:ext cx="2882475" cy="872412"/>
          </a:xfrm>
        </p:spPr>
        <p:txBody>
          <a:bodyPr/>
          <a:lstStyle/>
          <a:p>
            <a:pPr algn="ctr"/>
            <a:r>
              <a:rPr lang="en-US" dirty="0"/>
              <a:t>Economy of Third World Country</a:t>
            </a:r>
          </a:p>
        </p:txBody>
      </p:sp>
      <p:pic>
        <p:nvPicPr>
          <p:cNvPr id="18" name="Content Placeholder 17">
            <a:extLst>
              <a:ext uri="{FF2B5EF4-FFF2-40B4-BE49-F238E27FC236}">
                <a16:creationId xmlns:a16="http://schemas.microsoft.com/office/drawing/2014/main" id="{196D9922-7AB2-9E53-ADEF-36FAE9DC8829}"/>
              </a:ext>
            </a:extLst>
          </p:cNvPr>
          <p:cNvPicPr>
            <a:picLocks noGrp="1" noChangeAspect="1"/>
          </p:cNvPicPr>
          <p:nvPr>
            <p:ph sz="half" idx="14"/>
          </p:nvPr>
        </p:nvPicPr>
        <p:blipFill>
          <a:blip r:embed="rId6">
            <a:extLst>
              <a:ext uri="{96DAC541-7B7A-43D3-8B79-37D633B846F1}">
                <asvg:svgBlip xmlns:asvg="http://schemas.microsoft.com/office/drawing/2016/SVG/main" r:embed="rId7"/>
              </a:ext>
            </a:extLst>
          </a:blip>
          <a:stretch>
            <a:fillRect/>
          </a:stretch>
        </p:blipFill>
        <p:spPr>
          <a:xfrm>
            <a:off x="7793157" y="3872176"/>
            <a:ext cx="3429001" cy="2286000"/>
          </a:xfrm>
        </p:spPr>
      </p:pic>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812805" y="6356350"/>
            <a:ext cx="4694853" cy="365125"/>
          </a:xfrm>
        </p:spPr>
        <p:txBody>
          <a:bodyPr/>
          <a:lstStyle/>
          <a:p>
            <a:pPr algn="r"/>
            <a:r>
              <a:rPr lang="en-US" dirty="0"/>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3100899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1257-36B1-4993-D0CB-1CB65861CB4B}"/>
              </a:ext>
            </a:extLst>
          </p:cNvPr>
          <p:cNvSpPr>
            <a:spLocks noGrp="1"/>
          </p:cNvSpPr>
          <p:nvPr>
            <p:ph type="title"/>
          </p:nvPr>
        </p:nvSpPr>
        <p:spPr/>
        <p:txBody>
          <a:bodyPr>
            <a:noAutofit/>
          </a:bodyPr>
          <a:lstStyle/>
          <a:p>
            <a:r>
              <a:rPr lang="en-US" sz="4800" dirty="0"/>
              <a:t>Global impact of federal interest rate</a:t>
            </a:r>
          </a:p>
        </p:txBody>
      </p:sp>
      <p:sp>
        <p:nvSpPr>
          <p:cNvPr id="3" name="Text Placeholder 2">
            <a:extLst>
              <a:ext uri="{FF2B5EF4-FFF2-40B4-BE49-F238E27FC236}">
                <a16:creationId xmlns:a16="http://schemas.microsoft.com/office/drawing/2014/main" id="{5D9A53FE-7F8D-85BF-322A-DA64866D132F}"/>
              </a:ext>
            </a:extLst>
          </p:cNvPr>
          <p:cNvSpPr>
            <a:spLocks noGrp="1"/>
          </p:cNvSpPr>
          <p:nvPr>
            <p:ph type="body" idx="1"/>
          </p:nvPr>
        </p:nvSpPr>
        <p:spPr>
          <a:xfrm>
            <a:off x="1243104" y="2217740"/>
            <a:ext cx="2882475" cy="1211260"/>
          </a:xfrm>
        </p:spPr>
        <p:txBody>
          <a:bodyPr/>
          <a:lstStyle/>
          <a:p>
            <a:pPr algn="ctr"/>
            <a:r>
              <a:rPr lang="en-US" dirty="0"/>
              <a:t>Moderate Negative Correlation</a:t>
            </a:r>
          </a:p>
        </p:txBody>
      </p:sp>
      <p:pic>
        <p:nvPicPr>
          <p:cNvPr id="12" name="Content Placeholder 11">
            <a:extLst>
              <a:ext uri="{FF2B5EF4-FFF2-40B4-BE49-F238E27FC236}">
                <a16:creationId xmlns:a16="http://schemas.microsoft.com/office/drawing/2014/main" id="{26B6F998-AD3A-E722-2576-ECD95478DE89}"/>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969840" y="3872176"/>
            <a:ext cx="3429001" cy="2286000"/>
          </a:xfrm>
        </p:spPr>
      </p:pic>
      <p:sp>
        <p:nvSpPr>
          <p:cNvPr id="5" name="Text Placeholder 4">
            <a:extLst>
              <a:ext uri="{FF2B5EF4-FFF2-40B4-BE49-F238E27FC236}">
                <a16:creationId xmlns:a16="http://schemas.microsoft.com/office/drawing/2014/main" id="{BCB71E21-2ED4-6579-3732-4DDF445C9474}"/>
              </a:ext>
            </a:extLst>
          </p:cNvPr>
          <p:cNvSpPr>
            <a:spLocks noGrp="1"/>
          </p:cNvSpPr>
          <p:nvPr>
            <p:ph type="body" sz="quarter" idx="3"/>
          </p:nvPr>
        </p:nvSpPr>
        <p:spPr>
          <a:xfrm>
            <a:off x="4647665" y="2275286"/>
            <a:ext cx="2896671" cy="1153714"/>
          </a:xfrm>
        </p:spPr>
        <p:txBody>
          <a:bodyPr/>
          <a:lstStyle/>
          <a:p>
            <a:pPr algn="ctr"/>
            <a:r>
              <a:rPr lang="en-US" dirty="0"/>
              <a:t>Moderate Negative Correlation</a:t>
            </a:r>
          </a:p>
        </p:txBody>
      </p:sp>
      <p:pic>
        <p:nvPicPr>
          <p:cNvPr id="14" name="Content Placeholder 13">
            <a:extLst>
              <a:ext uri="{FF2B5EF4-FFF2-40B4-BE49-F238E27FC236}">
                <a16:creationId xmlns:a16="http://schemas.microsoft.com/office/drawing/2014/main" id="{2FA11020-CDA1-777D-2D45-122AD883D72C}"/>
              </a:ext>
            </a:extLst>
          </p:cNvPr>
          <p:cNvPicPr>
            <a:picLocks noGrp="1" noChangeAspect="1"/>
          </p:cNvPicPr>
          <p:nvPr>
            <p:ph sz="quarter" idx="4"/>
          </p:nvPr>
        </p:nvPicPr>
        <p:blipFill>
          <a:blip r:embed="rId4">
            <a:extLst>
              <a:ext uri="{96DAC541-7B7A-43D3-8B79-37D633B846F1}">
                <asvg:svgBlip xmlns:asvg="http://schemas.microsoft.com/office/drawing/2016/SVG/main" r:embed="rId5"/>
              </a:ext>
            </a:extLst>
          </a:blip>
          <a:stretch>
            <a:fillRect/>
          </a:stretch>
        </p:blipFill>
        <p:spPr>
          <a:xfrm>
            <a:off x="4381500" y="3872176"/>
            <a:ext cx="3429000" cy="2286000"/>
          </a:xfrm>
        </p:spPr>
      </p:pic>
      <p:sp>
        <p:nvSpPr>
          <p:cNvPr id="7" name="Text Placeholder 6">
            <a:extLst>
              <a:ext uri="{FF2B5EF4-FFF2-40B4-BE49-F238E27FC236}">
                <a16:creationId xmlns:a16="http://schemas.microsoft.com/office/drawing/2014/main" id="{8097AA3A-AE89-D217-20F8-09F5CC5203CF}"/>
              </a:ext>
            </a:extLst>
          </p:cNvPr>
          <p:cNvSpPr>
            <a:spLocks noGrp="1"/>
          </p:cNvSpPr>
          <p:nvPr>
            <p:ph type="body" idx="13"/>
          </p:nvPr>
        </p:nvSpPr>
        <p:spPr>
          <a:xfrm>
            <a:off x="8066421" y="2275285"/>
            <a:ext cx="2882475" cy="1153714"/>
          </a:xfrm>
        </p:spPr>
        <p:txBody>
          <a:bodyPr/>
          <a:lstStyle/>
          <a:p>
            <a:pPr algn="ctr"/>
            <a:r>
              <a:rPr lang="en-US" dirty="0"/>
              <a:t>Weak Negative Correlation</a:t>
            </a:r>
          </a:p>
        </p:txBody>
      </p:sp>
      <p:pic>
        <p:nvPicPr>
          <p:cNvPr id="16" name="Content Placeholder 15">
            <a:extLst>
              <a:ext uri="{FF2B5EF4-FFF2-40B4-BE49-F238E27FC236}">
                <a16:creationId xmlns:a16="http://schemas.microsoft.com/office/drawing/2014/main" id="{1EDBDB60-3128-F8A9-F56F-6CD9E2DFC9BE}"/>
              </a:ext>
            </a:extLst>
          </p:cNvPr>
          <p:cNvPicPr>
            <a:picLocks noGrp="1" noChangeAspect="1"/>
          </p:cNvPicPr>
          <p:nvPr>
            <p:ph sz="half" idx="14"/>
          </p:nvPr>
        </p:nvPicPr>
        <p:blipFill>
          <a:blip r:embed="rId6">
            <a:extLst>
              <a:ext uri="{96DAC541-7B7A-43D3-8B79-37D633B846F1}">
                <asvg:svgBlip xmlns:asvg="http://schemas.microsoft.com/office/drawing/2016/SVG/main" r:embed="rId7"/>
              </a:ext>
            </a:extLst>
          </a:blip>
          <a:stretch>
            <a:fillRect/>
          </a:stretch>
        </p:blipFill>
        <p:spPr>
          <a:xfrm>
            <a:off x="7793157" y="3872176"/>
            <a:ext cx="3429001" cy="2286000"/>
          </a:xfrm>
        </p:spPr>
      </p:pic>
      <p:sp>
        <p:nvSpPr>
          <p:cNvPr id="9" name="Footer Placeholder 8">
            <a:extLst>
              <a:ext uri="{FF2B5EF4-FFF2-40B4-BE49-F238E27FC236}">
                <a16:creationId xmlns:a16="http://schemas.microsoft.com/office/drawing/2014/main" id="{325FD374-F8BA-F2D2-87E4-AABD4C1438CE}"/>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953620E3-9D99-CB6D-195D-9E0472F3731A}"/>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3986779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Conclusion</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4" y="2876551"/>
            <a:ext cx="6260423" cy="2745316"/>
          </a:xfrm>
        </p:spPr>
        <p:txBody>
          <a:bodyPr>
            <a:normAutofit fontScale="92500" lnSpcReduction="20000"/>
          </a:bodyPr>
          <a:lstStyle/>
          <a:p>
            <a:pPr marL="285750" indent="-285750">
              <a:buFont typeface="Wingdings" pitchFamily="2" charset="2"/>
              <a:buChar char="Ø"/>
            </a:pPr>
            <a:r>
              <a:rPr lang="en-US" dirty="0"/>
              <a:t>The strong correlation between interest rates and inflation suggests  that raising the interest rate is a working solution to combat rising inflation.</a:t>
            </a:r>
          </a:p>
          <a:p>
            <a:pPr marL="285750" indent="-285750">
              <a:buFont typeface="Wingdings" pitchFamily="2" charset="2"/>
              <a:buChar char="Ø"/>
            </a:pPr>
            <a:r>
              <a:rPr lang="en-US" dirty="0"/>
              <a:t>Interest rate and unemployment rates are </a:t>
            </a:r>
            <a:r>
              <a:rPr lang="en-US" i="0" dirty="0">
                <a:effectLst/>
                <a:latin typeface="-apple-system"/>
              </a:rPr>
              <a:t>related, but rising interest rates don't necessitate low unemployment rates.</a:t>
            </a:r>
          </a:p>
          <a:p>
            <a:pPr marL="285750" indent="-285750">
              <a:buFont typeface="Wingdings" pitchFamily="2" charset="2"/>
              <a:buChar char="Ø"/>
            </a:pPr>
            <a:r>
              <a:rPr lang="en-US" sz="1400" dirty="0">
                <a:ea typeface="Calibri" panose="020F0502020204030204" pitchFamily="34" charset="0"/>
              </a:rPr>
              <a:t>T</a:t>
            </a:r>
            <a:r>
              <a:rPr lang="en-US" sz="1400" dirty="0">
                <a:effectLst/>
                <a:ea typeface="Calibri" panose="020F0502020204030204" pitchFamily="34" charset="0"/>
              </a:rPr>
              <a:t>here is a weak to moderate linear relationship between GDP and interest rates. Higher </a:t>
            </a:r>
            <a:r>
              <a:rPr lang="en-US" sz="1400" dirty="0">
                <a:effectLst/>
                <a:latin typeface="Calibri" panose="020F0502020204030204" pitchFamily="34" charset="0"/>
                <a:ea typeface="Calibri" panose="020F0502020204030204" pitchFamily="34" charset="0"/>
              </a:rPr>
              <a:t>interest rates can slow down the economy. </a:t>
            </a:r>
            <a:endParaRPr lang="en-US" dirty="0"/>
          </a:p>
          <a:p>
            <a:pPr marL="285750" indent="-285750">
              <a:buFont typeface="Wingdings" pitchFamily="2" charset="2"/>
              <a:buChar char="Ø"/>
            </a:pPr>
            <a:r>
              <a:rPr lang="en-US" dirty="0"/>
              <a:t>Ri</a:t>
            </a:r>
            <a:r>
              <a:rPr lang="en-US" i="0" dirty="0">
                <a:effectLst/>
              </a:rPr>
              <a:t>ses and falls of the Federal Interest Rate do not affect the Global Economy.</a:t>
            </a:r>
          </a:p>
          <a:p>
            <a:pPr marL="285750" indent="-285750" algn="l">
              <a:buFont typeface="Wingdings" pitchFamily="2" charset="2"/>
              <a:buChar char="Ø"/>
            </a:pPr>
            <a:r>
              <a:rPr lang="en-US" i="0" dirty="0">
                <a:effectLst/>
              </a:rPr>
              <a:t>There is no definitive economic indicator that can predict the next recession. </a:t>
            </a:r>
          </a:p>
          <a:p>
            <a:pPr marL="285750" indent="-285750" algn="l">
              <a:buFont typeface="Wingdings" pitchFamily="2" charset="2"/>
              <a:buChar char="Ø"/>
            </a:pPr>
            <a:r>
              <a:rPr lang="en-US" i="0" dirty="0">
                <a:effectLst/>
              </a:rPr>
              <a:t>Retail sales, real personal income, and the industrial production index outperform interest rate in correlation to GDP. </a:t>
            </a:r>
          </a:p>
          <a:p>
            <a:pPr marL="285750" indent="-285750">
              <a:buFont typeface="Wingdings" pitchFamily="2" charset="2"/>
              <a:buChar char="Ø"/>
            </a:pPr>
            <a:endParaRPr lang="en-US" dirty="0"/>
          </a:p>
          <a:p>
            <a:endParaRPr lang="en-US" dirty="0"/>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sz="900" b="1" i="0" u="none" strike="noStrike" dirty="0">
                <a:solidFill>
                  <a:srgbClr val="000000"/>
                </a:solidFill>
                <a:effectLst/>
                <a:latin typeface="Arial" panose="020B0604020202020204" pitchFamily="34" charset="0"/>
              </a:rPr>
              <a:t>Impact of Interest Rates on Recessions, Inflation, Unemployment and the Global Economy. </a:t>
            </a:r>
            <a:endParaRPr lang="en-US" dirty="0"/>
          </a:p>
          <a:p>
            <a:endParaRPr lang="en-US"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6590662" y="4267832"/>
            <a:ext cx="4805996" cy="1297115"/>
          </a:xfrm>
        </p:spPr>
        <p:txBody>
          <a:bodyPr anchor="t">
            <a:normAutofit/>
          </a:bodyPr>
          <a:lstStyle/>
          <a:p>
            <a:r>
              <a:rPr lang="en-US" sz="4000" dirty="0">
                <a:solidFill>
                  <a:schemeClr val="tx2"/>
                </a:solidFill>
              </a:rPr>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6590966" y="2353732"/>
            <a:ext cx="5161932" cy="1914099"/>
          </a:xfrm>
        </p:spPr>
        <p:txBody>
          <a:bodyPr anchor="b">
            <a:normAutofit fontScale="55000" lnSpcReduction="20000"/>
          </a:bodyPr>
          <a:lstStyle/>
          <a:p>
            <a:pPr>
              <a:lnSpc>
                <a:spcPct val="140000"/>
              </a:lnSpc>
            </a:pPr>
            <a:r>
              <a:rPr lang="en-US" sz="2400" b="0" i="0" u="none" strike="noStrike" dirty="0">
                <a:solidFill>
                  <a:srgbClr val="000000"/>
                </a:solidFill>
                <a:effectLst/>
                <a:latin typeface="Arial" panose="020B0604020202020204" pitchFamily="34" charset="0"/>
              </a:rPr>
              <a:t>Armann Andaya</a:t>
            </a:r>
          </a:p>
          <a:p>
            <a:pPr>
              <a:lnSpc>
                <a:spcPct val="140000"/>
              </a:lnSpc>
            </a:pPr>
            <a:r>
              <a:rPr lang="en-US" sz="2400" b="0" i="0" u="none" strike="noStrike" dirty="0">
                <a:solidFill>
                  <a:srgbClr val="000000"/>
                </a:solidFill>
                <a:effectLst/>
                <a:latin typeface="Arial" panose="020B0604020202020204" pitchFamily="34" charset="0"/>
              </a:rPr>
              <a:t>Justin Dean</a:t>
            </a:r>
          </a:p>
          <a:p>
            <a:pPr>
              <a:lnSpc>
                <a:spcPct val="140000"/>
              </a:lnSpc>
            </a:pPr>
            <a:r>
              <a:rPr lang="en-US" sz="2400" b="0" i="0" u="none" strike="noStrike" dirty="0">
                <a:solidFill>
                  <a:srgbClr val="000000"/>
                </a:solidFill>
                <a:effectLst/>
                <a:latin typeface="Arial" panose="020B0604020202020204" pitchFamily="34" charset="0"/>
              </a:rPr>
              <a:t>Michelle Owino</a:t>
            </a:r>
          </a:p>
          <a:p>
            <a:pPr>
              <a:lnSpc>
                <a:spcPct val="140000"/>
              </a:lnSpc>
            </a:pPr>
            <a:r>
              <a:rPr lang="en-US" sz="2400" b="0" i="0" u="none" strike="noStrike" dirty="0">
                <a:solidFill>
                  <a:srgbClr val="000000"/>
                </a:solidFill>
                <a:effectLst/>
                <a:latin typeface="Arial" panose="020B0604020202020204" pitchFamily="34" charset="0"/>
              </a:rPr>
              <a:t>Riley Unverferth</a:t>
            </a:r>
            <a:endParaRPr lang="en-US" sz="2400" dirty="0">
              <a:solidFill>
                <a:srgbClr val="000000"/>
              </a:solidFill>
              <a:latin typeface="Arial" panose="020B0604020202020204" pitchFamily="34" charset="0"/>
            </a:endParaRPr>
          </a:p>
          <a:p>
            <a:pPr>
              <a:lnSpc>
                <a:spcPct val="140000"/>
              </a:lnSpc>
            </a:pPr>
            <a:r>
              <a:rPr lang="en-US" sz="2400" b="0" i="0" u="none" strike="noStrike" dirty="0">
                <a:solidFill>
                  <a:srgbClr val="000000"/>
                </a:solidFill>
                <a:effectLst/>
                <a:latin typeface="Arial" panose="020B0604020202020204" pitchFamily="34" charset="0"/>
              </a:rPr>
              <a:t>Kenan White</a:t>
            </a:r>
            <a:endParaRPr lang="en-US" sz="2400" dirty="0"/>
          </a:p>
          <a:p>
            <a:pPr>
              <a:lnSpc>
                <a:spcPct val="140000"/>
              </a:lnSpc>
            </a:pPr>
            <a:endParaRPr lang="en-US" sz="700" dirty="0">
              <a:solidFill>
                <a:schemeClr val="tx2"/>
              </a:solidFill>
            </a:endParaRPr>
          </a:p>
        </p:txBody>
      </p:sp>
      <p:pic>
        <p:nvPicPr>
          <p:cNvPr id="10" name="Graphic 9" descr="Handshake">
            <a:extLst>
              <a:ext uri="{FF2B5EF4-FFF2-40B4-BE49-F238E27FC236}">
                <a16:creationId xmlns:a16="http://schemas.microsoft.com/office/drawing/2014/main" id="{C2D218DE-3EAE-4009-B98A-8808DE3FD8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7" name="Group 1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4038600" y="6122504"/>
            <a:ext cx="4114800" cy="598971"/>
          </a:xfrm>
        </p:spPr>
        <p:txBody>
          <a:bodyPr>
            <a:normAutofit/>
          </a:bodyPr>
          <a:lstStyle/>
          <a:p>
            <a:pPr>
              <a:spcAft>
                <a:spcPts val="600"/>
              </a:spcAft>
            </a:pPr>
            <a:r>
              <a:rPr lang="en-US" sz="900" b="1" i="0" u="none" strike="noStrike" dirty="0">
                <a:solidFill>
                  <a:srgbClr val="000000"/>
                </a:solidFill>
                <a:effectLst/>
                <a:latin typeface="Arial" panose="020B0604020202020204" pitchFamily="34" charset="0"/>
              </a:rPr>
              <a:t>Impact of Interest Rates on Recessions, Inflation, Unemployment and the Global Economy. </a:t>
            </a:r>
            <a:endParaRPr lang="en-US" dirty="0"/>
          </a:p>
          <a:p>
            <a:pPr>
              <a:spcAft>
                <a:spcPts val="600"/>
              </a:spcAft>
            </a:pPr>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8610600" y="6356350"/>
            <a:ext cx="2743200" cy="365125"/>
          </a:xfrm>
        </p:spPr>
        <p:txBody>
          <a:bodyPr>
            <a:normAutofit/>
          </a:bodyPr>
          <a:lstStyle/>
          <a:p>
            <a:pPr>
              <a:spcAft>
                <a:spcPts val="600"/>
              </a:spcAft>
            </a:pPr>
            <a:fld id="{A49DFD55-3C28-40EF-9E31-A92D2E4017FF}" type="slidenum">
              <a:rPr lang="en-US" smtClean="0"/>
              <a:pPr>
                <a:spcAft>
                  <a:spcPts val="600"/>
                </a:spcAft>
              </a:pPr>
              <a:t>23</a:t>
            </a:fld>
            <a:endParaRPr lang="en-US"/>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272866" y="1114078"/>
            <a:ext cx="5111750" cy="1204912"/>
          </a:xfrm>
        </p:spPr>
        <p:txBody>
          <a:bodyPr/>
          <a:lstStyle/>
          <a:p>
            <a:r>
              <a:rPr lang="en-US" dirty="0"/>
              <a:t>Questions: </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sz="900" b="1" i="0" u="none" strike="noStrike" dirty="0">
                <a:solidFill>
                  <a:srgbClr val="000000"/>
                </a:solidFill>
                <a:effectLst/>
                <a:latin typeface="Arial" panose="020B0604020202020204" pitchFamily="34" charset="0"/>
              </a:rPr>
              <a:t>Impact of Interest Rates on Recessions, Inflation, Unemployment and the Global Economy. </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graphicFrame>
        <p:nvGraphicFramePr>
          <p:cNvPr id="8" name="Text Placeholder 2">
            <a:extLst>
              <a:ext uri="{FF2B5EF4-FFF2-40B4-BE49-F238E27FC236}">
                <a16:creationId xmlns:a16="http://schemas.microsoft.com/office/drawing/2014/main" id="{77E6FB8C-FB7F-269E-55BD-5C7808AFBF2C}"/>
              </a:ext>
            </a:extLst>
          </p:cNvPr>
          <p:cNvGraphicFramePr/>
          <p:nvPr/>
        </p:nvGraphicFramePr>
        <p:xfrm>
          <a:off x="585942" y="2679466"/>
          <a:ext cx="7508747" cy="2327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9">
            <a:extLst>
              <a:ext uri="{FF2B5EF4-FFF2-40B4-BE49-F238E27FC236}">
                <a16:creationId xmlns:a16="http://schemas.microsoft.com/office/drawing/2014/main" id="{71CFE9EA-50D8-4028-BE42-DC2D813BE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51674"/>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4379976" y="452842"/>
            <a:ext cx="6976872" cy="1261872"/>
          </a:xfrm>
        </p:spPr>
        <p:txBody>
          <a:bodyPr vert="horz" lIns="91440" tIns="45720" rIns="91440" bIns="45720" rtlCol="0" anchor="ctr">
            <a:normAutofit/>
          </a:bodyPr>
          <a:lstStyle/>
          <a:p>
            <a:r>
              <a:rPr lang="en-US" sz="4800" kern="1200" dirty="0">
                <a:solidFill>
                  <a:schemeClr val="bg1"/>
                </a:solidFill>
                <a:latin typeface="+mj-lt"/>
                <a:ea typeface="+mj-ea"/>
                <a:cs typeface="+mj-cs"/>
              </a:rPr>
              <a:t>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41247" y="452842"/>
            <a:ext cx="3025123" cy="1261872"/>
          </a:xfrm>
        </p:spPr>
        <p:txBody>
          <a:bodyPr vert="horz" lIns="91440" tIns="45720" rIns="91440" bIns="45720" rtlCol="0" anchor="ctr">
            <a:normAutofit/>
          </a:bodyPr>
          <a:lstStyle/>
          <a:p>
            <a:pPr algn="r">
              <a:lnSpc>
                <a:spcPct val="90000"/>
              </a:lnSpc>
            </a:pPr>
            <a:r>
              <a:rPr lang="en-US" sz="800" kern="1200" dirty="0">
                <a:solidFill>
                  <a:schemeClr val="bg2"/>
                </a:solidFill>
                <a:effectLst/>
                <a:latin typeface="+mn-lt"/>
                <a:ea typeface="+mn-ea"/>
                <a:cs typeface="+mn-cs"/>
              </a:rPr>
              <a:t>For this analysis we used FRED to extract data. Data was from 1940s to 2022. </a:t>
            </a:r>
          </a:p>
          <a:p>
            <a:pPr algn="r">
              <a:lnSpc>
                <a:spcPct val="90000"/>
              </a:lnSpc>
            </a:pPr>
            <a:r>
              <a:rPr lang="en-US" sz="800" kern="1200" dirty="0">
                <a:solidFill>
                  <a:schemeClr val="bg2"/>
                </a:solidFill>
                <a:effectLst/>
                <a:latin typeface="+mn-lt"/>
                <a:ea typeface="+mn-ea"/>
                <a:cs typeface="+mn-cs"/>
              </a:rPr>
              <a:t>FRED is short for Federal Reserve Economic Data. It’s an online database consisting of hundreds of thousands of economic data time series from scores of national, international, public, and private sources database. </a:t>
            </a:r>
          </a:p>
          <a:p>
            <a:pPr algn="r">
              <a:lnSpc>
                <a:spcPct val="90000"/>
              </a:lnSpc>
            </a:pPr>
            <a:r>
              <a:rPr lang="en-US" sz="800" kern="1200" dirty="0">
                <a:solidFill>
                  <a:schemeClr val="bg2"/>
                </a:solidFill>
                <a:effectLst/>
                <a:latin typeface="+mn-lt"/>
                <a:ea typeface="+mn-ea"/>
                <a:cs typeface="+mn-cs"/>
              </a:rPr>
              <a:t>We performed an API call to extract the data. </a:t>
            </a:r>
          </a:p>
          <a:p>
            <a:pPr algn="r">
              <a:lnSpc>
                <a:spcPct val="90000"/>
              </a:lnSpc>
            </a:pPr>
            <a:endParaRPr lang="en-US" sz="800" kern="1200" dirty="0">
              <a:solidFill>
                <a:schemeClr val="bg2"/>
              </a:solidFill>
              <a:latin typeface="+mn-lt"/>
              <a:ea typeface="+mn-ea"/>
              <a:cs typeface="+mn-cs"/>
            </a:endParaRPr>
          </a:p>
        </p:txBody>
      </p:sp>
      <p:cxnSp>
        <p:nvCxnSpPr>
          <p:cNvPr id="33" name="Straight Connector 21">
            <a:extLst>
              <a:ext uri="{FF2B5EF4-FFF2-40B4-BE49-F238E27FC236}">
                <a16:creationId xmlns:a16="http://schemas.microsoft.com/office/drawing/2014/main" id="{9A218DD6-0CC7-465B-B80F-747F97B40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62374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text, application, email&#10;&#10;Description automatically generated">
            <a:extLst>
              <a:ext uri="{FF2B5EF4-FFF2-40B4-BE49-F238E27FC236}">
                <a16:creationId xmlns:a16="http://schemas.microsoft.com/office/drawing/2014/main" id="{6F332296-F29E-6980-CBA1-F81387ECAF3A}"/>
              </a:ext>
            </a:extLst>
          </p:cNvPr>
          <p:cNvPicPr>
            <a:picLocks noChangeAspect="1"/>
          </p:cNvPicPr>
          <p:nvPr/>
        </p:nvPicPr>
        <p:blipFill>
          <a:blip r:embed="rId2"/>
          <a:stretch>
            <a:fillRect/>
          </a:stretch>
        </p:blipFill>
        <p:spPr>
          <a:xfrm>
            <a:off x="2323587" y="2053558"/>
            <a:ext cx="7717880" cy="4302718"/>
          </a:xfrm>
          <a:prstGeom prst="rect">
            <a:avLst/>
          </a:prstGeom>
        </p:spPr>
      </p:pic>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038600" y="6501384"/>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lumMod val="75000"/>
                    <a:lumOff val="25000"/>
                    <a:alpha val="80000"/>
                  </a:schemeClr>
                </a:solidFill>
                <a:effectLst/>
                <a:latin typeface="+mn-lt"/>
                <a:ea typeface="+mn-ea"/>
                <a:cs typeface="+mn-cs"/>
              </a:rPr>
              <a:t>Impact of Interest Rates on Recessions, Inflation, Unemployment and the Global Economy. </a:t>
            </a:r>
            <a:endParaRPr lang="en-US" sz="700" kern="1200">
              <a:solidFill>
                <a:schemeClr val="tx1">
                  <a:lumMod val="75000"/>
                  <a:lumOff val="25000"/>
                  <a:alpha val="80000"/>
                </a:schemeClr>
              </a:solidFill>
              <a:latin typeface="+mn-lt"/>
              <a:ea typeface="+mn-ea"/>
              <a:cs typeface="+mn-cs"/>
            </a:endParaRPr>
          </a:p>
          <a:p>
            <a:pPr>
              <a:lnSpc>
                <a:spcPct val="90000"/>
              </a:lnSpc>
              <a:spcAft>
                <a:spcPts val="600"/>
              </a:spcAft>
            </a:pPr>
            <a:endParaRPr lang="en-US" sz="700" kern="1200">
              <a:solidFill>
                <a:schemeClr val="tx1">
                  <a:lumMod val="75000"/>
                  <a:lumOff val="25000"/>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501384"/>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75000"/>
                    <a:lumOff val="25000"/>
                    <a:alpha val="80000"/>
                  </a:schemeClr>
                </a:solidFill>
              </a:rPr>
              <a:pPr>
                <a:spcAft>
                  <a:spcPts val="600"/>
                </a:spcAft>
              </a:pPr>
              <a:t>4</a:t>
            </a:fld>
            <a:endParaRPr lang="en-US" sz="1200">
              <a:solidFill>
                <a:schemeClr val="tx1">
                  <a:lumMod val="75000"/>
                  <a:lumOff val="25000"/>
                  <a:alpha val="80000"/>
                </a:schemeClr>
              </a:solidFill>
            </a:endParaRPr>
          </a:p>
        </p:txBody>
      </p:sp>
    </p:spTree>
    <p:extLst>
      <p:ext uri="{BB962C8B-B14F-4D97-AF65-F5344CB8AC3E}">
        <p14:creationId xmlns:p14="http://schemas.microsoft.com/office/powerpoint/2010/main" val="59653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610F3BB7-4BA6-C60C-F606-97AF85C90AE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Gross domestic product (gdp)</a:t>
            </a:r>
          </a:p>
        </p:txBody>
      </p:sp>
      <p:pic>
        <p:nvPicPr>
          <p:cNvPr id="8" name="Picture 7" descr="Chart, line chart&#10;&#10;Description automatically generated">
            <a:extLst>
              <a:ext uri="{FF2B5EF4-FFF2-40B4-BE49-F238E27FC236}">
                <a16:creationId xmlns:a16="http://schemas.microsoft.com/office/drawing/2014/main" id="{82E39541-121E-375C-313E-075280456D4D}"/>
              </a:ext>
            </a:extLst>
          </p:cNvPr>
          <p:cNvPicPr>
            <a:picLocks noChangeAspect="1"/>
          </p:cNvPicPr>
          <p:nvPr/>
        </p:nvPicPr>
        <p:blipFill>
          <a:blip r:embed="rId2"/>
          <a:stretch>
            <a:fillRect/>
          </a:stretch>
        </p:blipFill>
        <p:spPr>
          <a:xfrm>
            <a:off x="2306982" y="1845426"/>
            <a:ext cx="7574983" cy="4450303"/>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5</a:t>
            </a:fld>
            <a:endParaRPr lang="en-US" sz="1200"/>
          </a:p>
        </p:txBody>
      </p:sp>
    </p:spTree>
    <p:extLst>
      <p:ext uri="{BB962C8B-B14F-4D97-AF65-F5344CB8AC3E}">
        <p14:creationId xmlns:p14="http://schemas.microsoft.com/office/powerpoint/2010/main" val="74437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610F3BB7-4BA6-C60C-F606-97AF85C90AEE}"/>
              </a:ext>
            </a:extLst>
          </p:cNvPr>
          <p:cNvSpPr>
            <a:spLocks noGrp="1"/>
          </p:cNvSpPr>
          <p:nvPr>
            <p:ph type="title"/>
          </p:nvPr>
        </p:nvSpPr>
        <p:spPr>
          <a:xfrm>
            <a:off x="838200" y="347664"/>
            <a:ext cx="6163624" cy="1306475"/>
          </a:xfrm>
        </p:spPr>
        <p:txBody>
          <a:bodyPr vert="horz" lIns="91440" tIns="45720" rIns="91440" bIns="45720" rtlCol="0" anchor="ctr">
            <a:normAutofit/>
          </a:bodyPr>
          <a:lstStyle/>
          <a:p>
            <a:pPr algn="ctr"/>
            <a:r>
              <a:rPr lang="en-US" sz="5200" kern="1200">
                <a:solidFill>
                  <a:schemeClr val="tx1"/>
                </a:solidFill>
                <a:latin typeface="+mj-lt"/>
                <a:ea typeface="+mj-ea"/>
                <a:cs typeface="+mj-cs"/>
              </a:rPr>
              <a:t>INTEREST RATE</a:t>
            </a:r>
          </a:p>
        </p:txBody>
      </p:sp>
      <p:pic>
        <p:nvPicPr>
          <p:cNvPr id="2" name="Picture 1" descr="Chart, line chart, histogram&#10;&#10;Description automatically generated">
            <a:extLst>
              <a:ext uri="{FF2B5EF4-FFF2-40B4-BE49-F238E27FC236}">
                <a16:creationId xmlns:a16="http://schemas.microsoft.com/office/drawing/2014/main" id="{CEC87F7E-7285-E34A-1DE3-41774CAD34D4}"/>
              </a:ext>
            </a:extLst>
          </p:cNvPr>
          <p:cNvPicPr>
            <a:picLocks noChangeAspect="1"/>
          </p:cNvPicPr>
          <p:nvPr/>
        </p:nvPicPr>
        <p:blipFill>
          <a:blip r:embed="rId2"/>
          <a:stretch>
            <a:fillRect/>
          </a:stretch>
        </p:blipFill>
        <p:spPr>
          <a:xfrm>
            <a:off x="2657946" y="1845426"/>
            <a:ext cx="6873054" cy="4450303"/>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6</a:t>
            </a:fld>
            <a:endParaRPr lang="en-US" sz="1200"/>
          </a:p>
        </p:txBody>
      </p:sp>
    </p:spTree>
    <p:extLst>
      <p:ext uri="{BB962C8B-B14F-4D97-AF65-F5344CB8AC3E}">
        <p14:creationId xmlns:p14="http://schemas.microsoft.com/office/powerpoint/2010/main" val="410968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0CB03C09-8AD9-4CFC-6D08-CD8930B2700E}"/>
              </a:ext>
            </a:extLst>
          </p:cNvPr>
          <p:cNvSpPr>
            <a:spLocks noGrp="1"/>
          </p:cNvSpPr>
          <p:nvPr>
            <p:ph type="title"/>
          </p:nvPr>
        </p:nvSpPr>
        <p:spPr>
          <a:xfrm>
            <a:off x="841242" y="4643206"/>
            <a:ext cx="5159849" cy="1488172"/>
          </a:xfrm>
        </p:spPr>
        <p:txBody>
          <a:bodyPr vert="horz" lIns="91440" tIns="45720" rIns="91440" bIns="45720" rtlCol="0" anchor="ctr">
            <a:normAutofit/>
          </a:bodyPr>
          <a:lstStyle/>
          <a:p>
            <a:r>
              <a:rPr lang="en-US" sz="4000" kern="1200" dirty="0">
                <a:solidFill>
                  <a:schemeClr val="tx1"/>
                </a:solidFill>
                <a:latin typeface="+mj-lt"/>
                <a:ea typeface="+mj-ea"/>
                <a:cs typeface="+mj-cs"/>
              </a:rPr>
              <a:t>GDP 1k </a:t>
            </a:r>
            <a:r>
              <a:rPr lang="en-US" sz="4000" dirty="0"/>
              <a:t>vs</a:t>
            </a:r>
            <a:r>
              <a:rPr lang="en-US" sz="4000" kern="1200" dirty="0">
                <a:solidFill>
                  <a:schemeClr val="tx1"/>
                </a:solidFill>
                <a:latin typeface="+mj-lt"/>
                <a:ea typeface="+mj-ea"/>
                <a:cs typeface="+mj-cs"/>
              </a:rPr>
              <a:t> interest rates</a:t>
            </a:r>
          </a:p>
        </p:txBody>
      </p:sp>
      <p:pic>
        <p:nvPicPr>
          <p:cNvPr id="2" name="Picture 1">
            <a:extLst>
              <a:ext uri="{FF2B5EF4-FFF2-40B4-BE49-F238E27FC236}">
                <a16:creationId xmlns:a16="http://schemas.microsoft.com/office/drawing/2014/main" id="{45078F01-1FE8-C68C-8FB1-7AD8D7E7754A}"/>
              </a:ext>
            </a:extLst>
          </p:cNvPr>
          <p:cNvPicPr>
            <a:picLocks noChangeAspect="1"/>
          </p:cNvPicPr>
          <p:nvPr/>
        </p:nvPicPr>
        <p:blipFill>
          <a:blip r:embed="rId2"/>
          <a:stretch>
            <a:fillRect/>
          </a:stretch>
        </p:blipFill>
        <p:spPr>
          <a:xfrm>
            <a:off x="835159" y="383014"/>
            <a:ext cx="10515587" cy="3864477"/>
          </a:xfrm>
          <a:prstGeom prst="rect">
            <a:avLst/>
          </a:prstGeom>
        </p:spPr>
      </p:pic>
      <p:sp>
        <p:nvSpPr>
          <p:cNvPr id="10" name="TextBox 9">
            <a:extLst>
              <a:ext uri="{FF2B5EF4-FFF2-40B4-BE49-F238E27FC236}">
                <a16:creationId xmlns:a16="http://schemas.microsoft.com/office/drawing/2014/main" id="{BDDE847B-B15A-2983-1B73-15DEAE09E0F3}"/>
              </a:ext>
            </a:extLst>
          </p:cNvPr>
          <p:cNvSpPr txBox="1"/>
          <p:nvPr/>
        </p:nvSpPr>
        <p:spPr>
          <a:xfrm>
            <a:off x="6842333" y="4312114"/>
            <a:ext cx="3848780" cy="2173222"/>
          </a:xfrm>
          <a:prstGeom prst="rect">
            <a:avLst/>
          </a:prstGeom>
        </p:spPr>
        <p:txBody>
          <a:bodyPr vert="horz" lIns="91440" tIns="45720" rIns="91440" bIns="45720" rtlCol="0" anchor="ctr">
            <a:normAutofit fontScale="92500" lnSpcReduction="20000"/>
          </a:bodyPr>
          <a:lstStyle/>
          <a:p>
            <a:pPr indent="-228600">
              <a:lnSpc>
                <a:spcPct val="90000"/>
              </a:lnSpc>
              <a:spcAft>
                <a:spcPts val="600"/>
              </a:spcAft>
              <a:buFont typeface="Arial" panose="020B0604020202020204" pitchFamily="34" charset="0"/>
              <a:buChar char="•"/>
            </a:pPr>
            <a:r>
              <a:rPr lang="en-US" sz="2000" dirty="0"/>
              <a:t>Avg Annual GDP Growth:</a:t>
            </a:r>
          </a:p>
          <a:p>
            <a:pPr>
              <a:lnSpc>
                <a:spcPct val="90000"/>
              </a:lnSpc>
              <a:spcAft>
                <a:spcPts val="600"/>
              </a:spcAft>
            </a:pPr>
            <a:r>
              <a:rPr lang="en-US" sz="2000" dirty="0"/>
              <a:t>	1962 -  1981 = 1%</a:t>
            </a:r>
          </a:p>
          <a:p>
            <a:pPr>
              <a:lnSpc>
                <a:spcPct val="90000"/>
              </a:lnSpc>
              <a:spcAft>
                <a:spcPts val="600"/>
              </a:spcAft>
            </a:pPr>
            <a:r>
              <a:rPr lang="en-US" sz="2000" dirty="0"/>
              <a:t>	1982 – 2021 = 8%</a:t>
            </a:r>
          </a:p>
          <a:p>
            <a:pPr indent="-228600">
              <a:lnSpc>
                <a:spcPct val="90000"/>
              </a:lnSpc>
              <a:spcAft>
                <a:spcPts val="600"/>
              </a:spcAft>
              <a:buFont typeface="Arial" panose="020B0604020202020204" pitchFamily="34" charset="0"/>
              <a:buChar char="•"/>
            </a:pPr>
            <a:r>
              <a:rPr lang="en-US" sz="2000" dirty="0"/>
              <a:t>Avg Interest Rate Growth:</a:t>
            </a:r>
          </a:p>
          <a:p>
            <a:pPr>
              <a:lnSpc>
                <a:spcPct val="90000"/>
              </a:lnSpc>
              <a:spcAft>
                <a:spcPts val="600"/>
              </a:spcAft>
            </a:pPr>
            <a:r>
              <a:rPr lang="en-US" sz="2000" dirty="0"/>
              <a:t>	1962 -  1981 = 6.59%</a:t>
            </a:r>
          </a:p>
          <a:p>
            <a:pPr>
              <a:lnSpc>
                <a:spcPct val="90000"/>
              </a:lnSpc>
              <a:spcAft>
                <a:spcPts val="600"/>
              </a:spcAft>
            </a:pPr>
            <a:r>
              <a:rPr lang="en-US" sz="2000" dirty="0"/>
              <a:t>	1982 – 2021 = 4.01%</a:t>
            </a:r>
          </a:p>
          <a:p>
            <a:pPr>
              <a:lnSpc>
                <a:spcPct val="90000"/>
              </a:lnSpc>
              <a:spcAft>
                <a:spcPts val="600"/>
              </a:spcAft>
            </a:pPr>
            <a:r>
              <a:rPr lang="en-US" sz="2000" dirty="0"/>
              <a:t> </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7</a:t>
            </a:fld>
            <a:endParaRPr lang="en-US" sz="1200"/>
          </a:p>
        </p:txBody>
      </p:sp>
    </p:spTree>
    <p:extLst>
      <p:ext uri="{BB962C8B-B14F-4D97-AF65-F5344CB8AC3E}">
        <p14:creationId xmlns:p14="http://schemas.microsoft.com/office/powerpoint/2010/main" val="262533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610F3BB7-4BA6-C60C-F606-97AF85C90AEE}"/>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dirty="0">
                <a:solidFill>
                  <a:schemeClr val="tx1"/>
                </a:solidFill>
                <a:latin typeface="+mj-lt"/>
                <a:ea typeface="+mj-ea"/>
                <a:cs typeface="+mj-cs"/>
              </a:rPr>
              <a:t>GDP 1k vs interest rates</a:t>
            </a:r>
          </a:p>
        </p:txBody>
      </p:sp>
      <p:pic>
        <p:nvPicPr>
          <p:cNvPr id="2" name="Picture 1">
            <a:extLst>
              <a:ext uri="{FF2B5EF4-FFF2-40B4-BE49-F238E27FC236}">
                <a16:creationId xmlns:a16="http://schemas.microsoft.com/office/drawing/2014/main" id="{93EA8953-5512-355C-9EA4-20563D8D95DD}"/>
              </a:ext>
            </a:extLst>
          </p:cNvPr>
          <p:cNvPicPr>
            <a:picLocks noChangeAspect="1"/>
          </p:cNvPicPr>
          <p:nvPr/>
        </p:nvPicPr>
        <p:blipFill>
          <a:blip r:embed="rId2"/>
          <a:stretch>
            <a:fillRect/>
          </a:stretch>
        </p:blipFill>
        <p:spPr>
          <a:xfrm>
            <a:off x="5176911" y="557189"/>
            <a:ext cx="6833848" cy="5483701"/>
          </a:xfrm>
          <a:prstGeom prst="rect">
            <a:avLst/>
          </a:prstGeom>
        </p:spPr>
      </p:pic>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b="1" i="0" u="none" strike="noStrike" kern="1200">
                <a:solidFill>
                  <a:schemeClr val="tx1">
                    <a:tint val="75000"/>
                  </a:schemeClr>
                </a:solidFill>
                <a:effectLst/>
                <a:latin typeface="+mn-lt"/>
                <a:ea typeface="+mn-ea"/>
                <a:cs typeface="+mn-cs"/>
              </a:rPr>
              <a:t>Impact of Interest Rates on Recessions, Inflation, Unemployment and the Global Economy. </a:t>
            </a:r>
            <a:endParaRPr lang="en-US" sz="700" kern="1200">
              <a:solidFill>
                <a:schemeClr val="tx1">
                  <a:tint val="75000"/>
                </a:schemeClr>
              </a:solidFill>
              <a:latin typeface="+mn-lt"/>
              <a:ea typeface="+mn-ea"/>
              <a:cs typeface="+mn-cs"/>
            </a:endParaRPr>
          </a:p>
          <a:p>
            <a:pPr>
              <a:lnSpc>
                <a:spcPct val="90000"/>
              </a:lnSpc>
              <a:spcAft>
                <a:spcPts val="600"/>
              </a:spcAft>
            </a:pPr>
            <a:endParaRPr lang="en-US" sz="7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8</a:t>
            </a:fld>
            <a:endParaRPr lang="en-US" sz="1200"/>
          </a:p>
        </p:txBody>
      </p:sp>
    </p:spTree>
    <p:extLst>
      <p:ext uri="{BB962C8B-B14F-4D97-AF65-F5344CB8AC3E}">
        <p14:creationId xmlns:p14="http://schemas.microsoft.com/office/powerpoint/2010/main" val="4177868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4">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8F16D6D-9D92-3C3E-0BEE-20845B872D91}"/>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INFLATION</a:t>
            </a:r>
          </a:p>
        </p:txBody>
      </p:sp>
      <p:sp>
        <p:nvSpPr>
          <p:cNvPr id="20" name="Text Placeholder 19">
            <a:extLst>
              <a:ext uri="{FF2B5EF4-FFF2-40B4-BE49-F238E27FC236}">
                <a16:creationId xmlns:a16="http://schemas.microsoft.com/office/drawing/2014/main" id="{5C7C4CFE-E65C-669A-24C9-8CB9013BD2B6}"/>
              </a:ext>
            </a:extLst>
          </p:cNvPr>
          <p:cNvSpPr>
            <a:spLocks noGrp="1"/>
          </p:cNvSpPr>
          <p:nvPr>
            <p:ph type="body" idx="13"/>
          </p:nvPr>
        </p:nvSpPr>
        <p:spPr>
          <a:xfrm>
            <a:off x="838200" y="1493119"/>
            <a:ext cx="10515600" cy="3871762"/>
          </a:xfrm>
        </p:spPr>
        <p:txBody>
          <a:bodyPr vert="horz" lIns="91440" tIns="45720" rIns="91440" bIns="45720" rtlCol="0">
            <a:normAutofit/>
          </a:bodyPr>
          <a:lstStyle/>
          <a:p>
            <a:pPr marL="342900" indent="-228600">
              <a:buFont typeface="Arial" panose="020B0604020202020204" pitchFamily="34" charset="0"/>
              <a:buChar char="•"/>
            </a:pPr>
            <a:r>
              <a:rPr lang="en-US" sz="2400" dirty="0">
                <a:latin typeface="+mn-lt"/>
                <a:ea typeface="+mn-ea"/>
                <a:cs typeface="+mn-cs"/>
              </a:rPr>
              <a:t>Consumer Price Index – The average cost for a market basket of goods paid by consumer in urban areas</a:t>
            </a:r>
          </a:p>
          <a:p>
            <a:pPr marL="342900" indent="-228600">
              <a:buFont typeface="Arial" panose="020B0604020202020204" pitchFamily="34" charset="0"/>
              <a:buChar char="•"/>
            </a:pPr>
            <a:r>
              <a:rPr lang="en-US" sz="2400" dirty="0">
                <a:latin typeface="+mn-lt"/>
                <a:ea typeface="+mn-ea"/>
                <a:cs typeface="+mn-cs"/>
              </a:rPr>
              <a:t>Market Basket – An imaginary basket of goods and services commonly purchased by consumers (Food, housing, clothing, medical etc.)</a:t>
            </a:r>
          </a:p>
          <a:p>
            <a:pPr marL="342900" indent="-228600">
              <a:buFont typeface="Arial" panose="020B0604020202020204" pitchFamily="34" charset="0"/>
              <a:buChar char="•"/>
            </a:pPr>
            <a:r>
              <a:rPr lang="en-US" sz="2400" dirty="0">
                <a:latin typeface="+mn-lt"/>
                <a:ea typeface="+mn-ea"/>
                <a:cs typeface="+mn-cs"/>
              </a:rPr>
              <a:t>Inflation Rate – The increase in the CPI over a set period (typically YoY)</a:t>
            </a:r>
          </a:p>
          <a:p>
            <a:pPr indent="-228600">
              <a:buFont typeface="Arial" panose="020B0604020202020204" pitchFamily="34" charset="0"/>
              <a:buChar char="•"/>
            </a:pPr>
            <a:endParaRPr lang="en-US" sz="2400" dirty="0">
              <a:latin typeface="+mn-lt"/>
              <a:ea typeface="+mn-ea"/>
              <a:cs typeface="+mn-cs"/>
            </a:endParaRPr>
          </a:p>
        </p:txBody>
      </p:sp>
      <p:sp>
        <p:nvSpPr>
          <p:cNvPr id="4" name="Footer Placeholder 3">
            <a:extLst>
              <a:ext uri="{FF2B5EF4-FFF2-40B4-BE49-F238E27FC236}">
                <a16:creationId xmlns:a16="http://schemas.microsoft.com/office/drawing/2014/main" id="{02E41D2F-D900-C8B7-9488-918D489334BB}"/>
              </a:ext>
            </a:extLst>
          </p:cNvPr>
          <p:cNvSpPr>
            <a:spLocks noGrp="1"/>
          </p:cNvSpPr>
          <p:nvPr>
            <p:ph type="ftr" sz="quarter" idx="11"/>
          </p:nvPr>
        </p:nvSpPr>
        <p:spPr>
          <a:xfrm>
            <a:off x="4038600" y="6077585"/>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lumMod val="75000"/>
                    <a:lumOff val="25000"/>
                  </a:schemeClr>
                </a:solidFill>
                <a:latin typeface="+mn-lt"/>
                <a:ea typeface="+mn-ea"/>
                <a:cs typeface="+mn-cs"/>
              </a:rPr>
              <a:t>Impact of Interest Rates on Recessions, Inflation, Unemployment and the Global Economy</a:t>
            </a:r>
          </a:p>
        </p:txBody>
      </p:sp>
      <p:sp>
        <p:nvSpPr>
          <p:cNvPr id="5" name="Slide Number Placeholder 4">
            <a:extLst>
              <a:ext uri="{FF2B5EF4-FFF2-40B4-BE49-F238E27FC236}">
                <a16:creationId xmlns:a16="http://schemas.microsoft.com/office/drawing/2014/main" id="{E2C90DE5-D9E8-1793-1535-7843419C928F}"/>
              </a:ext>
            </a:extLst>
          </p:cNvPr>
          <p:cNvSpPr>
            <a:spLocks noGrp="1"/>
          </p:cNvSpPr>
          <p:nvPr>
            <p:ph type="sldNum" sz="quarter" idx="12"/>
          </p:nvPr>
        </p:nvSpPr>
        <p:spPr>
          <a:xfrm>
            <a:off x="8610600" y="6077585"/>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tx1">
                    <a:lumMod val="75000"/>
                    <a:lumOff val="25000"/>
                  </a:schemeClr>
                </a:solidFill>
              </a:rPr>
              <a:pPr>
                <a:spcAft>
                  <a:spcPts val="600"/>
                </a:spcAft>
              </a:pPr>
              <a:t>9</a:t>
            </a:fld>
            <a:endParaRPr lang="en-US" sz="1200">
              <a:solidFill>
                <a:schemeClr val="tx1">
                  <a:lumMod val="75000"/>
                  <a:lumOff val="25000"/>
                </a:schemeClr>
              </a:solidFill>
            </a:endParaRPr>
          </a:p>
        </p:txBody>
      </p:sp>
    </p:spTree>
    <p:extLst>
      <p:ext uri="{BB962C8B-B14F-4D97-AF65-F5344CB8AC3E}">
        <p14:creationId xmlns:p14="http://schemas.microsoft.com/office/powerpoint/2010/main" val="3725979275"/>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0</TotalTime>
  <Words>1104</Words>
  <Application>Microsoft Macintosh PowerPoint</Application>
  <PresentationFormat>Widescreen</PresentationFormat>
  <Paragraphs>120</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-apple-system</vt:lpstr>
      <vt:lpstr>Arial</vt:lpstr>
      <vt:lpstr>Calibri</vt:lpstr>
      <vt:lpstr>Tenorite</vt:lpstr>
      <vt:lpstr>Wingdings</vt:lpstr>
      <vt:lpstr>Office Theme</vt:lpstr>
      <vt:lpstr>Impact of Interest Rates on Recessions, Inflation, Unemployment and the Global Economy. </vt:lpstr>
      <vt:lpstr>Context</vt:lpstr>
      <vt:lpstr>Questions: </vt:lpstr>
      <vt:lpstr>DATA</vt:lpstr>
      <vt:lpstr>Gross domestic product (gdp)</vt:lpstr>
      <vt:lpstr>INTEREST RATE</vt:lpstr>
      <vt:lpstr>GDP 1k vs interest rates</vt:lpstr>
      <vt:lpstr>GDP 1k vs interest rates</vt:lpstr>
      <vt:lpstr>INFLATION</vt:lpstr>
      <vt:lpstr>PowerPoint Presentation</vt:lpstr>
      <vt:lpstr>Inflation Rate Over Time</vt:lpstr>
      <vt:lpstr>Interest Rate vs Inflation RATE</vt:lpstr>
      <vt:lpstr>Interest Rate vs Inflation Rate</vt:lpstr>
      <vt:lpstr>PowerPoint Presentation</vt:lpstr>
      <vt:lpstr>PowerPoint Presentation</vt:lpstr>
      <vt:lpstr>PowerPoint Presentation</vt:lpstr>
      <vt:lpstr>PowerPoint Presentation</vt:lpstr>
      <vt:lpstr>PowerPoint Presentation</vt:lpstr>
      <vt:lpstr>PowerPoint Presentation</vt:lpstr>
      <vt:lpstr>Global impact of federal interest rate</vt:lpstr>
      <vt:lpstr>Global impact of federal interest rate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2021-05-30T14:07:31Z</dcterms:created>
  <dcterms:modified xsi:type="dcterms:W3CDTF">2023-02-09T00:47:32Z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